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383" r:id="rId2"/>
    <p:sldId id="384" r:id="rId3"/>
    <p:sldId id="385" r:id="rId4"/>
    <p:sldId id="386" r:id="rId5"/>
    <p:sldId id="327" r:id="rId6"/>
    <p:sldId id="328" r:id="rId7"/>
    <p:sldId id="387" r:id="rId8"/>
    <p:sldId id="259" r:id="rId9"/>
    <p:sldId id="379" r:id="rId10"/>
    <p:sldId id="263" r:id="rId11"/>
    <p:sldId id="264" r:id="rId12"/>
    <p:sldId id="265" r:id="rId13"/>
    <p:sldId id="372" r:id="rId14"/>
    <p:sldId id="370" r:id="rId15"/>
    <p:sldId id="373" r:id="rId16"/>
    <p:sldId id="374" r:id="rId17"/>
    <p:sldId id="375" r:id="rId18"/>
    <p:sldId id="376" r:id="rId19"/>
    <p:sldId id="377" r:id="rId20"/>
    <p:sldId id="378" r:id="rId21"/>
    <p:sldId id="331" r:id="rId22"/>
    <p:sldId id="273" r:id="rId23"/>
    <p:sldId id="275" r:id="rId24"/>
    <p:sldId id="276" r:id="rId25"/>
    <p:sldId id="332" r:id="rId26"/>
    <p:sldId id="277" r:id="rId27"/>
    <p:sldId id="278" r:id="rId28"/>
    <p:sldId id="333" r:id="rId29"/>
    <p:sldId id="334" r:id="rId30"/>
    <p:sldId id="279" r:id="rId31"/>
    <p:sldId id="280" r:id="rId32"/>
    <p:sldId id="335" r:id="rId33"/>
    <p:sldId id="369" r:id="rId34"/>
    <p:sldId id="336" r:id="rId35"/>
    <p:sldId id="354" r:id="rId36"/>
    <p:sldId id="355" r:id="rId37"/>
    <p:sldId id="356" r:id="rId38"/>
    <p:sldId id="357" r:id="rId39"/>
    <p:sldId id="358" r:id="rId40"/>
    <p:sldId id="359" r:id="rId41"/>
    <p:sldId id="360" r:id="rId42"/>
    <p:sldId id="364" r:id="rId43"/>
    <p:sldId id="365" r:id="rId44"/>
    <p:sldId id="366" r:id="rId45"/>
    <p:sldId id="371" r:id="rId46"/>
    <p:sldId id="367" r:id="rId47"/>
    <p:sldId id="382" r:id="rId48"/>
    <p:sldId id="380" r:id="rId49"/>
    <p:sldId id="381" r:id="rId50"/>
    <p:sldId id="388" r:id="rId51"/>
    <p:sldId id="389" r:id="rId52"/>
    <p:sldId id="390"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4F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F153C4-067A-41F4-B94E-327CBA88D305}" type="datetimeFigureOut">
              <a:rPr lang="en-US" smtClean="0"/>
              <a:pPr/>
              <a:t>3/23/2020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296BFB-EC64-4497-8842-3A21C3477E15}" type="slidenum">
              <a:rPr lang="en-US" smtClean="0"/>
              <a:pPr/>
              <a:t>‹#›</a:t>
            </a:fld>
            <a:endParaRPr lang="en-US"/>
          </a:p>
        </p:txBody>
      </p:sp>
    </p:spTree>
    <p:extLst>
      <p:ext uri="{BB962C8B-B14F-4D97-AF65-F5344CB8AC3E}">
        <p14:creationId xmlns:p14="http://schemas.microsoft.com/office/powerpoint/2010/main" val="2792041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75D380B-52A0-4A71-89F0-390614467FD1}" type="slidenum">
              <a:rPr lang="en-US" smtClean="0"/>
              <a:pPr/>
              <a:t>1</a:t>
            </a:fld>
            <a:endParaRPr lang="en-US" dirty="0"/>
          </a:p>
        </p:txBody>
      </p:sp>
    </p:spTree>
    <p:extLst>
      <p:ext uri="{BB962C8B-B14F-4D97-AF65-F5344CB8AC3E}">
        <p14:creationId xmlns:p14="http://schemas.microsoft.com/office/powerpoint/2010/main" val="25071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smtClean="0"/>
          </a:p>
        </p:txBody>
      </p:sp>
      <p:sp>
        <p:nvSpPr>
          <p:cNvPr id="849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93665D1-33D9-491F-B7F2-E554A54549B7}" type="slidenum">
              <a:rPr lang="en-GB"/>
              <a:pPr fontAlgn="base">
                <a:spcBef>
                  <a:spcPct val="0"/>
                </a:spcBef>
                <a:spcAft>
                  <a:spcPct val="0"/>
                </a:spcAft>
              </a:pPr>
              <a:t>22</a:t>
            </a:fld>
            <a:endParaRPr lang="en-GB"/>
          </a:p>
        </p:txBody>
      </p:sp>
    </p:spTree>
    <p:extLst>
      <p:ext uri="{BB962C8B-B14F-4D97-AF65-F5344CB8AC3E}">
        <p14:creationId xmlns:p14="http://schemas.microsoft.com/office/powerpoint/2010/main" val="2185036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smtClean="0"/>
          </a:p>
        </p:txBody>
      </p:sp>
      <p:sp>
        <p:nvSpPr>
          <p:cNvPr id="870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98AD702-1310-4B63-96DB-22091E041E42}" type="slidenum">
              <a:rPr lang="en-GB"/>
              <a:pPr fontAlgn="base">
                <a:spcBef>
                  <a:spcPct val="0"/>
                </a:spcBef>
                <a:spcAft>
                  <a:spcPct val="0"/>
                </a:spcAft>
              </a:pPr>
              <a:t>23</a:t>
            </a:fld>
            <a:endParaRPr lang="en-GB"/>
          </a:p>
        </p:txBody>
      </p:sp>
    </p:spTree>
    <p:extLst>
      <p:ext uri="{BB962C8B-B14F-4D97-AF65-F5344CB8AC3E}">
        <p14:creationId xmlns:p14="http://schemas.microsoft.com/office/powerpoint/2010/main" val="1525942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smtClean="0"/>
          </a:p>
        </p:txBody>
      </p:sp>
      <p:sp>
        <p:nvSpPr>
          <p:cNvPr id="880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0E733E7-F889-48B2-9D37-2CDA464C5F16}" type="slidenum">
              <a:rPr lang="en-GB"/>
              <a:pPr fontAlgn="base">
                <a:spcBef>
                  <a:spcPct val="0"/>
                </a:spcBef>
                <a:spcAft>
                  <a:spcPct val="0"/>
                </a:spcAft>
              </a:pPr>
              <a:t>24</a:t>
            </a:fld>
            <a:endParaRPr lang="en-GB"/>
          </a:p>
        </p:txBody>
      </p:sp>
    </p:spTree>
    <p:extLst>
      <p:ext uri="{BB962C8B-B14F-4D97-AF65-F5344CB8AC3E}">
        <p14:creationId xmlns:p14="http://schemas.microsoft.com/office/powerpoint/2010/main" val="838713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smtClean="0"/>
          </a:p>
        </p:txBody>
      </p:sp>
      <p:sp>
        <p:nvSpPr>
          <p:cNvPr id="890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7940B01-D1E7-47F8-B81E-DCC736332601}" type="slidenum">
              <a:rPr lang="en-GB"/>
              <a:pPr fontAlgn="base">
                <a:spcBef>
                  <a:spcPct val="0"/>
                </a:spcBef>
                <a:spcAft>
                  <a:spcPct val="0"/>
                </a:spcAft>
              </a:pPr>
              <a:t>26</a:t>
            </a:fld>
            <a:endParaRPr lang="en-GB"/>
          </a:p>
        </p:txBody>
      </p:sp>
    </p:spTree>
    <p:extLst>
      <p:ext uri="{BB962C8B-B14F-4D97-AF65-F5344CB8AC3E}">
        <p14:creationId xmlns:p14="http://schemas.microsoft.com/office/powerpoint/2010/main" val="1718180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p:spPr>
      </p:sp>
      <p:sp>
        <p:nvSpPr>
          <p:cNvPr id="901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smtClean="0"/>
          </a:p>
        </p:txBody>
      </p:sp>
      <p:sp>
        <p:nvSpPr>
          <p:cNvPr id="901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A2E8CF9-6D8A-43AD-92EE-A329DDCC638D}" type="slidenum">
              <a:rPr lang="en-GB"/>
              <a:pPr fontAlgn="base">
                <a:spcBef>
                  <a:spcPct val="0"/>
                </a:spcBef>
                <a:spcAft>
                  <a:spcPct val="0"/>
                </a:spcAft>
              </a:pPr>
              <a:t>27</a:t>
            </a:fld>
            <a:endParaRPr lang="en-GB"/>
          </a:p>
        </p:txBody>
      </p:sp>
    </p:spTree>
    <p:extLst>
      <p:ext uri="{BB962C8B-B14F-4D97-AF65-F5344CB8AC3E}">
        <p14:creationId xmlns:p14="http://schemas.microsoft.com/office/powerpoint/2010/main" val="3186042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smtClean="0"/>
          </a:p>
        </p:txBody>
      </p:sp>
      <p:sp>
        <p:nvSpPr>
          <p:cNvPr id="911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8B2B034-B221-462E-BCFC-D4B4B688F508}" type="slidenum">
              <a:rPr lang="en-GB"/>
              <a:pPr fontAlgn="base">
                <a:spcBef>
                  <a:spcPct val="0"/>
                </a:spcBef>
                <a:spcAft>
                  <a:spcPct val="0"/>
                </a:spcAft>
              </a:pPr>
              <a:t>30</a:t>
            </a:fld>
            <a:endParaRPr lang="en-GB"/>
          </a:p>
        </p:txBody>
      </p:sp>
    </p:spTree>
    <p:extLst>
      <p:ext uri="{BB962C8B-B14F-4D97-AF65-F5344CB8AC3E}">
        <p14:creationId xmlns:p14="http://schemas.microsoft.com/office/powerpoint/2010/main" val="2740640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smtClean="0"/>
          </a:p>
        </p:txBody>
      </p:sp>
      <p:sp>
        <p:nvSpPr>
          <p:cNvPr id="921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66EF61F-6757-4CE9-B2FE-CCBD5CC2A9CB}" type="slidenum">
              <a:rPr lang="en-GB"/>
              <a:pPr fontAlgn="base">
                <a:spcBef>
                  <a:spcPct val="0"/>
                </a:spcBef>
                <a:spcAft>
                  <a:spcPct val="0"/>
                </a:spcAft>
              </a:pPr>
              <a:t>31</a:t>
            </a:fld>
            <a:endParaRPr lang="en-GB"/>
          </a:p>
        </p:txBody>
      </p:sp>
    </p:spTree>
    <p:extLst>
      <p:ext uri="{BB962C8B-B14F-4D97-AF65-F5344CB8AC3E}">
        <p14:creationId xmlns:p14="http://schemas.microsoft.com/office/powerpoint/2010/main" val="1660349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5EF7C9-41FC-43C1-BC03-53F5F192BA90}" type="slidenum">
              <a:rPr lang="en-US"/>
              <a:pPr/>
              <a:t>32</a:t>
            </a:fld>
            <a:endParaRPr 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78922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9318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smtClean="0"/>
          </a:p>
        </p:txBody>
      </p:sp>
      <p:sp>
        <p:nvSpPr>
          <p:cNvPr id="931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E97167C-BD69-4142-AE75-C824D6B87500}" type="slidenum">
              <a:rPr lang="en-GB"/>
              <a:pPr fontAlgn="base">
                <a:spcBef>
                  <a:spcPct val="0"/>
                </a:spcBef>
                <a:spcAft>
                  <a:spcPct val="0"/>
                </a:spcAft>
              </a:pPr>
              <a:t>33</a:t>
            </a:fld>
            <a:endParaRPr lang="en-GB"/>
          </a:p>
        </p:txBody>
      </p:sp>
    </p:spTree>
    <p:extLst>
      <p:ext uri="{BB962C8B-B14F-4D97-AF65-F5344CB8AC3E}">
        <p14:creationId xmlns:p14="http://schemas.microsoft.com/office/powerpoint/2010/main" val="954073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63D659-D49D-458D-88AD-83A7C2294A3D}" type="slidenum">
              <a:rPr lang="en-US"/>
              <a:pPr/>
              <a:t>35</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r>
              <a:rPr lang="en-US"/>
              <a:t> </a:t>
            </a:r>
          </a:p>
        </p:txBody>
      </p:sp>
    </p:spTree>
    <p:extLst>
      <p:ext uri="{BB962C8B-B14F-4D97-AF65-F5344CB8AC3E}">
        <p14:creationId xmlns:p14="http://schemas.microsoft.com/office/powerpoint/2010/main" val="2653474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smtClean="0"/>
          </a:p>
        </p:txBody>
      </p:sp>
      <p:sp>
        <p:nvSpPr>
          <p:cNvPr id="737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AEC6CBC-2EA9-408D-9B9D-C915AE143334}" type="slidenum">
              <a:rPr lang="en-GB"/>
              <a:pPr fontAlgn="base">
                <a:spcBef>
                  <a:spcPct val="0"/>
                </a:spcBef>
                <a:spcAft>
                  <a:spcPct val="0"/>
                </a:spcAft>
              </a:pPr>
              <a:t>8</a:t>
            </a:fld>
            <a:endParaRPr lang="en-GB"/>
          </a:p>
        </p:txBody>
      </p:sp>
    </p:spTree>
    <p:extLst>
      <p:ext uri="{BB962C8B-B14F-4D97-AF65-F5344CB8AC3E}">
        <p14:creationId xmlns:p14="http://schemas.microsoft.com/office/powerpoint/2010/main" val="3280755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05EE5E-229E-4B64-B499-2750B1A5C42C}" type="slidenum">
              <a:rPr lang="en-US"/>
              <a:pPr/>
              <a:t>44</a:t>
            </a:fld>
            <a:endParaRPr 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r>
              <a:rPr lang="en-US"/>
              <a:t>no</a:t>
            </a:r>
          </a:p>
        </p:txBody>
      </p:sp>
    </p:spTree>
    <p:extLst>
      <p:ext uri="{BB962C8B-B14F-4D97-AF65-F5344CB8AC3E}">
        <p14:creationId xmlns:p14="http://schemas.microsoft.com/office/powerpoint/2010/main" val="4112217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
        <p:nvSpPr>
          <p:cNvPr id="952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E566175-04B3-4796-98C6-B3C6257D1E03}" type="slidenum">
              <a:rPr lang="en-GB" smtClean="0"/>
              <a:pPr fontAlgn="base">
                <a:spcBef>
                  <a:spcPct val="0"/>
                </a:spcBef>
                <a:spcAft>
                  <a:spcPct val="0"/>
                </a:spcAft>
                <a:defRPr/>
              </a:pPr>
              <a:t>45</a:t>
            </a:fld>
            <a:endParaRPr lang="en-GB" smtClean="0"/>
          </a:p>
        </p:txBody>
      </p:sp>
    </p:spTree>
    <p:extLst>
      <p:ext uri="{BB962C8B-B14F-4D97-AF65-F5344CB8AC3E}">
        <p14:creationId xmlns:p14="http://schemas.microsoft.com/office/powerpoint/2010/main" val="3078741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GB" smtClean="0"/>
              <a:t>Discuss as a class the idea that Arabian Polytheism is condemned as being sinful because it goes against Tawhid.</a:t>
            </a:r>
          </a:p>
        </p:txBody>
      </p:sp>
      <p:sp>
        <p:nvSpPr>
          <p:cNvPr id="235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798681E-39BA-4F3C-ACBD-6216375069DB}" type="slidenum">
              <a:rPr lang="en-GB" smtClean="0"/>
              <a:pPr fontAlgn="base">
                <a:spcBef>
                  <a:spcPct val="0"/>
                </a:spcBef>
                <a:spcAft>
                  <a:spcPct val="0"/>
                </a:spcAft>
                <a:defRPr/>
              </a:pPr>
              <a:t>51</a:t>
            </a:fld>
            <a:endParaRPr lang="en-GB" smtClean="0"/>
          </a:p>
        </p:txBody>
      </p:sp>
    </p:spTree>
    <p:extLst>
      <p:ext uri="{BB962C8B-B14F-4D97-AF65-F5344CB8AC3E}">
        <p14:creationId xmlns:p14="http://schemas.microsoft.com/office/powerpoint/2010/main" val="1511918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smtClean="0"/>
          </a:p>
        </p:txBody>
      </p:sp>
      <p:sp>
        <p:nvSpPr>
          <p:cNvPr id="819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5EA0526-5C74-4EF1-96FC-C05A9D6B004E}" type="slidenum">
              <a:rPr lang="en-GB"/>
              <a:pPr fontAlgn="base">
                <a:spcBef>
                  <a:spcPct val="0"/>
                </a:spcBef>
                <a:spcAft>
                  <a:spcPct val="0"/>
                </a:spcAft>
              </a:pPr>
              <a:t>9</a:t>
            </a:fld>
            <a:endParaRPr lang="en-GB"/>
          </a:p>
        </p:txBody>
      </p:sp>
    </p:spTree>
    <p:extLst>
      <p:ext uri="{BB962C8B-B14F-4D97-AF65-F5344CB8AC3E}">
        <p14:creationId xmlns:p14="http://schemas.microsoft.com/office/powerpoint/2010/main" val="155478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0141AB6-A715-46EF-B425-4E34BAB11A1E}" type="slidenum">
              <a:rPr lang="en-US"/>
              <a:pPr fontAlgn="base">
                <a:spcBef>
                  <a:spcPct val="0"/>
                </a:spcBef>
                <a:spcAft>
                  <a:spcPct val="0"/>
                </a:spcAft>
              </a:pPr>
              <a:t>10</a:t>
            </a:fld>
            <a:endParaRPr lang="en-US"/>
          </a:p>
        </p:txBody>
      </p:sp>
      <p:sp>
        <p:nvSpPr>
          <p:cNvPr id="747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4756"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a:spcBef>
                <a:spcPct val="0"/>
              </a:spcBef>
            </a:pPr>
            <a:endParaRPr lang="en-US" smtClean="0"/>
          </a:p>
        </p:txBody>
      </p:sp>
    </p:spTree>
    <p:extLst>
      <p:ext uri="{BB962C8B-B14F-4D97-AF65-F5344CB8AC3E}">
        <p14:creationId xmlns:p14="http://schemas.microsoft.com/office/powerpoint/2010/main" val="4041940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7AB969D-ADE2-4ED7-A9D0-E40BE7C2CFD2}" type="slidenum">
              <a:rPr lang="en-US"/>
              <a:pPr fontAlgn="base">
                <a:spcBef>
                  <a:spcPct val="0"/>
                </a:spcBef>
                <a:spcAft>
                  <a:spcPct val="0"/>
                </a:spcAft>
              </a:pPr>
              <a:t>11</a:t>
            </a:fld>
            <a:endParaRPr lang="en-US"/>
          </a:p>
        </p:txBody>
      </p:sp>
      <p:sp>
        <p:nvSpPr>
          <p:cNvPr id="757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5780"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a:spcBef>
                <a:spcPct val="0"/>
              </a:spcBef>
            </a:pPr>
            <a:endParaRPr lang="en-US" smtClean="0"/>
          </a:p>
        </p:txBody>
      </p:sp>
    </p:spTree>
    <p:extLst>
      <p:ext uri="{BB962C8B-B14F-4D97-AF65-F5344CB8AC3E}">
        <p14:creationId xmlns:p14="http://schemas.microsoft.com/office/powerpoint/2010/main" val="365449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94CF026-231F-430E-9503-4557C6CF7CFB}" type="slidenum">
              <a:rPr lang="en-US"/>
              <a:pPr fontAlgn="base">
                <a:spcBef>
                  <a:spcPct val="0"/>
                </a:spcBef>
                <a:spcAft>
                  <a:spcPct val="0"/>
                </a:spcAft>
              </a:pPr>
              <a:t>12</a:t>
            </a:fld>
            <a:endParaRPr lang="en-US"/>
          </a:p>
        </p:txBody>
      </p:sp>
      <p:sp>
        <p:nvSpPr>
          <p:cNvPr id="768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6804"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a:spcBef>
                <a:spcPct val="0"/>
              </a:spcBef>
            </a:pPr>
            <a:endParaRPr lang="en-US" smtClean="0"/>
          </a:p>
        </p:txBody>
      </p:sp>
    </p:spTree>
    <p:extLst>
      <p:ext uri="{BB962C8B-B14F-4D97-AF65-F5344CB8AC3E}">
        <p14:creationId xmlns:p14="http://schemas.microsoft.com/office/powerpoint/2010/main" val="204571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smtClean="0"/>
          </a:p>
        </p:txBody>
      </p:sp>
      <p:sp>
        <p:nvSpPr>
          <p:cNvPr id="839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3AB0081-80AD-4AA1-854F-8D185C46EEFB}" type="slidenum">
              <a:rPr lang="en-GB"/>
              <a:pPr fontAlgn="base">
                <a:spcBef>
                  <a:spcPct val="0"/>
                </a:spcBef>
                <a:spcAft>
                  <a:spcPct val="0"/>
                </a:spcAft>
              </a:pPr>
              <a:t>13</a:t>
            </a:fld>
            <a:endParaRPr lang="en-GB"/>
          </a:p>
        </p:txBody>
      </p:sp>
    </p:spTree>
    <p:extLst>
      <p:ext uri="{BB962C8B-B14F-4D97-AF65-F5344CB8AC3E}">
        <p14:creationId xmlns:p14="http://schemas.microsoft.com/office/powerpoint/2010/main" val="4012212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5EF7C9-41FC-43C1-BC03-53F5F192BA90}" type="slidenum">
              <a:rPr lang="en-US"/>
              <a:pPr/>
              <a:t>14</a:t>
            </a:fld>
            <a:endParaRPr 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00003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smtClean="0"/>
          </a:p>
        </p:txBody>
      </p:sp>
      <p:sp>
        <p:nvSpPr>
          <p:cNvPr id="798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F80BEBB-5621-4F1F-9544-950D0FCE1BEE}" type="slidenum">
              <a:rPr lang="en-GB"/>
              <a:pPr fontAlgn="base">
                <a:spcBef>
                  <a:spcPct val="0"/>
                </a:spcBef>
                <a:spcAft>
                  <a:spcPct val="0"/>
                </a:spcAft>
              </a:pPr>
              <a:t>18</a:t>
            </a:fld>
            <a:endParaRPr lang="en-GB"/>
          </a:p>
        </p:txBody>
      </p:sp>
    </p:spTree>
    <p:extLst>
      <p:ext uri="{BB962C8B-B14F-4D97-AF65-F5344CB8AC3E}">
        <p14:creationId xmlns:p14="http://schemas.microsoft.com/office/powerpoint/2010/main" val="3023598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C73F2510-15DD-47E8-B606-76CD6F896797}" type="datetimeFigureOut">
              <a:rPr lang="en-US" smtClean="0"/>
              <a:pPr/>
              <a:t>3/23/2020</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5A2AE9D3-6062-4BB2-AC74-FD54882637BA}"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73F2510-15DD-47E8-B606-76CD6F896797}" type="datetimeFigureOut">
              <a:rPr lang="en-US" smtClean="0"/>
              <a:pPr/>
              <a:t>3/23/2020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2AE9D3-6062-4BB2-AC74-FD54882637BA}" type="slidenum">
              <a:rPr lang="en-US" smtClean="0"/>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73F2510-15DD-47E8-B606-76CD6F896797}" type="datetimeFigureOut">
              <a:rPr lang="en-US" smtClean="0"/>
              <a:pPr/>
              <a:t>3/23/2020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2AE9D3-6062-4BB2-AC74-FD54882637BA}" type="slidenum">
              <a:rPr lang="en-US" smtClean="0"/>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4" name="Rectangle 3"/>
          <p:cNvSpPr/>
          <p:nvPr userDrawn="1"/>
        </p:nvSpPr>
        <p:spPr>
          <a:xfrm>
            <a:off x="0" y="260350"/>
            <a:ext cx="185738" cy="792163"/>
          </a:xfrm>
          <a:prstGeom prst="rect">
            <a:avLst/>
          </a:prstGeom>
          <a:solidFill>
            <a:srgbClr val="FF009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anchor="b"/>
          <a:lstStyle/>
          <a:p>
            <a:pPr fontAlgn="auto">
              <a:spcBef>
                <a:spcPts val="0"/>
              </a:spcBef>
              <a:spcAft>
                <a:spcPts val="0"/>
              </a:spcAft>
              <a:defRPr/>
            </a:pPr>
            <a:endParaRPr lang="en-GB" dirty="0"/>
          </a:p>
        </p:txBody>
      </p:sp>
      <p:sp>
        <p:nvSpPr>
          <p:cNvPr id="2" name="Title 1"/>
          <p:cNvSpPr>
            <a:spLocks noGrp="1"/>
          </p:cNvSpPr>
          <p:nvPr>
            <p:ph type="title"/>
          </p:nvPr>
        </p:nvSpPr>
        <p:spPr>
          <a:xfrm>
            <a:off x="179512" y="332656"/>
            <a:ext cx="8229600" cy="648072"/>
          </a:xfrm>
        </p:spPr>
        <p:txBody>
          <a:bodyPr/>
          <a:lstStyle>
            <a:lvl1pPr>
              <a:defRPr sz="4000"/>
            </a:lvl1pPr>
          </a:lstStyle>
          <a:p>
            <a:r>
              <a:rPr lang="en-US" smtClean="0"/>
              <a:t>Click to edit Master title style</a:t>
            </a:r>
            <a:endParaRPr lang="en-GB" dirty="0"/>
          </a:p>
        </p:txBody>
      </p:sp>
      <p:sp>
        <p:nvSpPr>
          <p:cNvPr id="3" name="Content Placeholder 2"/>
          <p:cNvSpPr>
            <a:spLocks noGrp="1"/>
          </p:cNvSpPr>
          <p:nvPr>
            <p:ph idx="1"/>
          </p:nvPr>
        </p:nvSpPr>
        <p:spPr>
          <a:xfrm>
            <a:off x="179512" y="1196752"/>
            <a:ext cx="8229600" cy="4958011"/>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5" name="Date Placeholder 3"/>
          <p:cNvSpPr>
            <a:spLocks noGrp="1"/>
          </p:cNvSpPr>
          <p:nvPr>
            <p:ph type="dt" sz="half" idx="10"/>
          </p:nvPr>
        </p:nvSpPr>
        <p:spPr/>
        <p:txBody>
          <a:bodyPr/>
          <a:lstStyle>
            <a:lvl1pPr>
              <a:defRPr smtClean="0">
                <a:latin typeface="Segoe WP" pitchFamily="34" charset="0"/>
              </a:defRPr>
            </a:lvl1pPr>
          </a:lstStyle>
          <a:p>
            <a:pPr>
              <a:defRPr/>
            </a:pPr>
            <a:fld id="{54472645-5D6D-44FA-ACB9-1F614E07342A}" type="datetimeFigureOut">
              <a:rPr lang="en-GB"/>
              <a:pPr>
                <a:defRPr/>
              </a:pPr>
              <a:t>23/03/2020</a:t>
            </a:fld>
            <a:endParaRPr lang="en-GB" dirty="0"/>
          </a:p>
        </p:txBody>
      </p:sp>
      <p:sp>
        <p:nvSpPr>
          <p:cNvPr id="6" name="Footer Placeholder 4"/>
          <p:cNvSpPr>
            <a:spLocks noGrp="1"/>
          </p:cNvSpPr>
          <p:nvPr>
            <p:ph type="ftr" sz="quarter" idx="11"/>
          </p:nvPr>
        </p:nvSpPr>
        <p:spPr/>
        <p:txBody>
          <a:bodyPr/>
          <a:lstStyle>
            <a:lvl1pPr algn="l">
              <a:defRPr smtClean="0"/>
            </a:lvl1pPr>
          </a:lstStyle>
          <a:p>
            <a:pPr>
              <a:defRPr/>
            </a:pPr>
            <a:r>
              <a:rPr lang="en-GB"/>
              <a:t>Presentation </a:t>
            </a:r>
            <a:r>
              <a:rPr lang="en-GB">
                <a:latin typeface="Segoe WP" pitchFamily="34" charset="0"/>
              </a:rPr>
              <a:t>Title</a:t>
            </a:r>
            <a:endParaRPr lang="en-GB" dirty="0">
              <a:latin typeface="Segoe WP" pitchFamily="34" charset="0"/>
            </a:endParaRPr>
          </a:p>
        </p:txBody>
      </p:sp>
      <p:sp>
        <p:nvSpPr>
          <p:cNvPr id="7" name="Slide Number Placeholder 5"/>
          <p:cNvSpPr>
            <a:spLocks noGrp="1"/>
          </p:cNvSpPr>
          <p:nvPr>
            <p:ph type="sldNum" sz="quarter" idx="12"/>
          </p:nvPr>
        </p:nvSpPr>
        <p:spPr/>
        <p:txBody>
          <a:bodyPr/>
          <a:lstStyle>
            <a:lvl1pPr>
              <a:defRPr smtClean="0">
                <a:latin typeface="Segoe WP" pitchFamily="34" charset="0"/>
              </a:defRPr>
            </a:lvl1pPr>
          </a:lstStyle>
          <a:p>
            <a:pPr>
              <a:defRPr/>
            </a:pPr>
            <a:fld id="{19F942A7-49A9-4D43-BE14-15A0C2FCCD9E}" type="slidenum">
              <a:rPr lang="en-GB"/>
              <a:pPr>
                <a:defRPr/>
              </a:pPr>
              <a:t>‹#›</a:t>
            </a:fld>
            <a:endParaRPr lang="en-GB"/>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73F2510-15DD-47E8-B606-76CD6F896797}" type="datetimeFigureOut">
              <a:rPr lang="en-US" smtClean="0"/>
              <a:pPr/>
              <a:t>3/23/2020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2AE9D3-6062-4BB2-AC74-FD54882637BA}" type="slidenum">
              <a:rPr lang="en-US" smtClean="0"/>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C73F2510-15DD-47E8-B606-76CD6F896797}" type="datetimeFigureOut">
              <a:rPr lang="en-US" smtClean="0"/>
              <a:pPr/>
              <a:t>3/23/2020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2AE9D3-6062-4BB2-AC74-FD54882637BA}"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C73F2510-15DD-47E8-B606-76CD6F896797}" type="datetimeFigureOut">
              <a:rPr lang="en-US" smtClean="0"/>
              <a:pPr/>
              <a:t>3/23/2020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2AE9D3-6062-4BB2-AC74-FD54882637BA}" type="slidenum">
              <a:rPr lang="en-US" smtClean="0"/>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C73F2510-15DD-47E8-B606-76CD6F896797}" type="datetimeFigureOut">
              <a:rPr lang="en-US" smtClean="0"/>
              <a:pPr/>
              <a:t>3/23/2020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2AE9D3-6062-4BB2-AC74-FD54882637BA}" type="slidenum">
              <a:rPr lang="en-US" smtClean="0"/>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C73F2510-15DD-47E8-B606-76CD6F896797}" type="datetimeFigureOut">
              <a:rPr lang="en-US" smtClean="0"/>
              <a:pPr/>
              <a:t>3/23/2020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2AE9D3-6062-4BB2-AC74-FD54882637BA}" type="slidenum">
              <a:rPr lang="en-US" smtClean="0"/>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3F2510-15DD-47E8-B606-76CD6F896797}" type="datetimeFigureOut">
              <a:rPr lang="en-US" smtClean="0"/>
              <a:pPr/>
              <a:t>3/23/2020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2AE9D3-6062-4BB2-AC74-FD54882637BA}" type="slidenum">
              <a:rPr lang="en-US" smtClean="0"/>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C73F2510-15DD-47E8-B606-76CD6F896797}" type="datetimeFigureOut">
              <a:rPr lang="en-US" smtClean="0"/>
              <a:pPr/>
              <a:t>3/23/2020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2AE9D3-6062-4BB2-AC74-FD54882637BA}" type="slidenum">
              <a:rPr lang="en-US" smtClean="0"/>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C73F2510-15DD-47E8-B606-76CD6F896797}" type="datetimeFigureOut">
              <a:rPr lang="en-US" smtClean="0"/>
              <a:pPr/>
              <a:t>3/23/2020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5A2AE9D3-6062-4BB2-AC74-FD54882637BA}"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C73F2510-15DD-47E8-B606-76CD6F896797}" type="datetimeFigureOut">
              <a:rPr lang="en-US" smtClean="0"/>
              <a:pPr/>
              <a:t>3/23/2020</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5A2AE9D3-6062-4BB2-AC74-FD54882637BA}"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endParaRPr lang="en-US" dirty="0"/>
          </a:p>
        </p:txBody>
      </p:sp>
      <p:sp>
        <p:nvSpPr>
          <p:cNvPr id="6" name="Subtitle 5"/>
          <p:cNvSpPr>
            <a:spLocks noGrp="1"/>
          </p:cNvSpPr>
          <p:nvPr>
            <p:ph type="subTitle" idx="1"/>
          </p:nvPr>
        </p:nvSpPr>
        <p:spPr/>
        <p:txBody>
          <a:bodyPr/>
          <a:lstStyle/>
          <a:p>
            <a:endParaRPr lang="en-US" dirty="0"/>
          </a:p>
        </p:txBody>
      </p:sp>
      <p:pic>
        <p:nvPicPr>
          <p:cNvPr id="4" name="Content Placeholder 3" descr="bismillah3.gif"/>
          <p:cNvPicPr>
            <a:picLocks noGrp="1" noChangeAspect="1"/>
          </p:cNvPicPr>
          <p:nvPr/>
        </p:nvPicPr>
        <p:blipFill>
          <a:blip r:embed="rId3" cstate="print"/>
          <a:stretch>
            <a:fillRect/>
          </a:stretch>
        </p:blipFill>
        <p:spPr>
          <a:xfrm>
            <a:off x="0" y="0"/>
            <a:ext cx="9144000" cy="6857999"/>
          </a:xfrm>
          <a:prstGeom prst="ellipse">
            <a:avLst/>
          </a:prstGeom>
          <a:no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bismillah1.jpg"/>
          <p:cNvPicPr>
            <a:picLocks noChangeAspect="1"/>
          </p:cNvPicPr>
          <p:nvPr/>
        </p:nvPicPr>
        <p:blipFill>
          <a:blip r:embed="rId4" cstate="print"/>
          <a:stretch>
            <a:fillRect/>
          </a:stretch>
        </p:blipFill>
        <p:spPr>
          <a:xfrm>
            <a:off x="0" y="0"/>
            <a:ext cx="9144000" cy="7086600"/>
          </a:xfrm>
          <a:prstGeom prst="rect">
            <a:avLst/>
          </a:prstGeom>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04800" y="269875"/>
            <a:ext cx="8382000" cy="1330325"/>
          </a:xfrm>
        </p:spPr>
        <p:txBody>
          <a:bodyPr/>
          <a:lstStyle/>
          <a:p>
            <a:r>
              <a:rPr lang="en-US" altLang="zh-CN" sz="3600" smtClean="0">
                <a:latin typeface="Times New Roman" pitchFamily="18" charset="0"/>
              </a:rPr>
              <a:t>ENCYCLOPAEDIA BRITANNICA</a:t>
            </a:r>
            <a:endParaRPr lang="en-US" sz="3600" smtClean="0">
              <a:latin typeface="Times New Roman" pitchFamily="18" charset="0"/>
            </a:endParaRPr>
          </a:p>
        </p:txBody>
      </p:sp>
      <p:pic>
        <p:nvPicPr>
          <p:cNvPr id="414723" name="Picture 3" descr="encylbritcover"/>
          <p:cNvPicPr>
            <a:picLocks noChangeAspect="1" noChangeArrowheads="1"/>
          </p:cNvPicPr>
          <p:nvPr/>
        </p:nvPicPr>
        <p:blipFill>
          <a:blip r:embed="rId3" cstate="print">
            <a:lum bright="-6000" contrast="12000"/>
          </a:blip>
          <a:srcRect/>
          <a:stretch>
            <a:fillRect/>
          </a:stretch>
        </p:blipFill>
        <p:spPr bwMode="auto">
          <a:xfrm>
            <a:off x="304800" y="1676400"/>
            <a:ext cx="2851150" cy="3744913"/>
          </a:xfrm>
          <a:prstGeom prst="rect">
            <a:avLst/>
          </a:prstGeom>
          <a:noFill/>
          <a:effectLst>
            <a:outerShdw dist="107763" dir="2700000" algn="ctr" rotWithShape="0">
              <a:srgbClr val="808080">
                <a:alpha val="50000"/>
              </a:srgbClr>
            </a:outerShdw>
          </a:effectLst>
        </p:spPr>
      </p:pic>
      <p:sp>
        <p:nvSpPr>
          <p:cNvPr id="414724" name="Text Box 4"/>
          <p:cNvSpPr txBox="1">
            <a:spLocks noChangeArrowheads="1"/>
          </p:cNvSpPr>
          <p:nvPr/>
        </p:nvSpPr>
        <p:spPr bwMode="auto">
          <a:xfrm>
            <a:off x="3708400" y="2517775"/>
            <a:ext cx="5040313" cy="2569934"/>
          </a:xfrm>
          <a:prstGeom prst="rect">
            <a:avLst/>
          </a:prstGeom>
          <a:noFill/>
          <a:ln w="9525">
            <a:noFill/>
            <a:miter lim="800000"/>
            <a:headEnd/>
            <a:tailEnd/>
          </a:ln>
          <a:effectLst/>
        </p:spPr>
        <p:txBody>
          <a:bodyPr>
            <a:spAutoFit/>
          </a:bodyPr>
          <a:lstStyle/>
          <a:p>
            <a:pPr fontAlgn="auto">
              <a:lnSpc>
                <a:spcPct val="115000"/>
              </a:lnSpc>
              <a:spcBef>
                <a:spcPct val="20000"/>
              </a:spcBef>
              <a:spcAft>
                <a:spcPts val="0"/>
              </a:spcAft>
              <a:buClr>
                <a:schemeClr val="hlink"/>
              </a:buClr>
              <a:buSzPct val="65000"/>
              <a:buFont typeface="Wingdings" pitchFamily="2" charset="2"/>
              <a:buNone/>
              <a:defRPr/>
            </a:pPr>
            <a:r>
              <a:rPr lang="en-US" altLang="zh-CN" sz="2800" b="1" dirty="0" smtClean="0">
                <a:solidFill>
                  <a:srgbClr val="FFFF00"/>
                </a:solidFill>
                <a:effectLst>
                  <a:outerShdw blurRad="38100" dist="38100" dir="2700000" algn="tl">
                    <a:srgbClr val="000000"/>
                  </a:outerShdw>
                </a:effectLst>
                <a:latin typeface="Arial" charset="0"/>
                <a:ea typeface="宋体" pitchFamily="2" charset="-122"/>
                <a:cs typeface="+mn-cs"/>
              </a:rPr>
              <a:t>MUHAMMAD(</a:t>
            </a:r>
            <a:r>
              <a:rPr lang="en-US" altLang="zh-CN" sz="2800" b="1" dirty="0" err="1" smtClean="0">
                <a:solidFill>
                  <a:srgbClr val="FFFF00"/>
                </a:solidFill>
                <a:effectLst>
                  <a:outerShdw blurRad="38100" dist="38100" dir="2700000" algn="tl">
                    <a:srgbClr val="000000"/>
                  </a:outerShdw>
                </a:effectLst>
                <a:latin typeface="Arial" charset="0"/>
                <a:ea typeface="宋体" pitchFamily="2" charset="-122"/>
                <a:cs typeface="+mn-cs"/>
              </a:rPr>
              <a:t>pbuh</a:t>
            </a:r>
            <a:r>
              <a:rPr lang="en-US" altLang="zh-CN" sz="2800" b="1" dirty="0" smtClean="0">
                <a:solidFill>
                  <a:srgbClr val="FFFF00"/>
                </a:solidFill>
                <a:effectLst>
                  <a:outerShdw blurRad="38100" dist="38100" dir="2700000" algn="tl">
                    <a:srgbClr val="000000"/>
                  </a:outerShdw>
                </a:effectLst>
                <a:latin typeface="Arial" charset="0"/>
                <a:ea typeface="宋体" pitchFamily="2" charset="-122"/>
                <a:cs typeface="+mn-cs"/>
              </a:rPr>
              <a:t>)  </a:t>
            </a:r>
            <a:r>
              <a:rPr lang="en-US" altLang="zh-CN" sz="2800" dirty="0" smtClean="0">
                <a:effectLst>
                  <a:outerShdw blurRad="38100" dist="38100" dir="2700000" algn="tl">
                    <a:srgbClr val="000000"/>
                  </a:outerShdw>
                </a:effectLst>
                <a:latin typeface="Arial" charset="0"/>
                <a:ea typeface="宋体" pitchFamily="2" charset="-122"/>
                <a:cs typeface="+mn-cs"/>
              </a:rPr>
              <a:t> </a:t>
            </a:r>
            <a:r>
              <a:rPr lang="en-US" altLang="zh-CN" sz="2800" dirty="0">
                <a:effectLst>
                  <a:outerShdw blurRad="38100" dist="38100" dir="2700000" algn="tl">
                    <a:srgbClr val="000000"/>
                  </a:outerShdw>
                </a:effectLst>
                <a:latin typeface="Arial" charset="0"/>
                <a:ea typeface="宋体" pitchFamily="2" charset="-122"/>
                <a:cs typeface="+mn-cs"/>
              </a:rPr>
              <a:t>is the most successful of </a:t>
            </a:r>
            <a:r>
              <a:rPr lang="en-US" altLang="zh-CN" sz="2800" dirty="0">
                <a:solidFill>
                  <a:srgbClr val="FF0000"/>
                </a:solidFill>
                <a:effectLst>
                  <a:outerShdw blurRad="38100" dist="38100" dir="2700000" algn="tl">
                    <a:srgbClr val="000000"/>
                  </a:outerShdw>
                </a:effectLst>
                <a:latin typeface="Arial" charset="0"/>
                <a:ea typeface="宋体" pitchFamily="2" charset="-122"/>
                <a:cs typeface="+mn-cs"/>
              </a:rPr>
              <a:t>all Prophets and religious  personalities</a:t>
            </a:r>
            <a:r>
              <a:rPr lang="en-US" altLang="zh-CN" sz="2800" dirty="0">
                <a:solidFill>
                  <a:srgbClr val="FFFF66"/>
                </a:solidFill>
                <a:effectLst>
                  <a:outerShdw blurRad="38100" dist="38100" dir="2700000" algn="tl">
                    <a:srgbClr val="000000"/>
                  </a:outerShdw>
                </a:effectLst>
                <a:latin typeface="Arial" charset="0"/>
                <a:ea typeface="宋体" pitchFamily="2" charset="-122"/>
                <a:cs typeface="+mn-cs"/>
              </a:rPr>
              <a:t>.</a:t>
            </a:r>
            <a:r>
              <a:rPr lang="en-US" altLang="zh-CN" sz="2800" dirty="0">
                <a:effectLst>
                  <a:outerShdw blurRad="38100" dist="38100" dir="2700000" algn="tl">
                    <a:srgbClr val="000000"/>
                  </a:outerShdw>
                </a:effectLst>
                <a:latin typeface="Arial" charset="0"/>
                <a:ea typeface="宋体" pitchFamily="2" charset="-122"/>
                <a:cs typeface="+mn-cs"/>
              </a:rPr>
              <a:t>“  (11</a:t>
            </a:r>
            <a:r>
              <a:rPr lang="en-US" altLang="zh-CN" sz="2800" baseline="30000" dirty="0">
                <a:effectLst>
                  <a:outerShdw blurRad="38100" dist="38100" dir="2700000" algn="tl">
                    <a:srgbClr val="000000"/>
                  </a:outerShdw>
                </a:effectLst>
                <a:latin typeface="Arial" charset="0"/>
                <a:ea typeface="宋体" pitchFamily="2" charset="-122"/>
                <a:cs typeface="+mn-cs"/>
              </a:rPr>
              <a:t>th</a:t>
            </a:r>
            <a:r>
              <a:rPr lang="en-US" altLang="zh-CN" sz="2800" dirty="0">
                <a:effectLst>
                  <a:outerShdw blurRad="38100" dist="38100" dir="2700000" algn="tl">
                    <a:srgbClr val="000000"/>
                  </a:outerShdw>
                </a:effectLst>
                <a:latin typeface="Arial" charset="0"/>
                <a:ea typeface="宋体" pitchFamily="2" charset="-122"/>
                <a:cs typeface="+mn-cs"/>
              </a:rPr>
              <a:t> Edition under Koran)</a:t>
            </a:r>
            <a:endParaRPr lang="en-GB" sz="2800" dirty="0">
              <a:latin typeface="+mn-lt"/>
              <a:cs typeface="+mn-cs"/>
            </a:endParaRPr>
          </a:p>
        </p:txBody>
      </p:sp>
      <p:pic>
        <p:nvPicPr>
          <p:cNvPr id="5" name="Picture 2" descr="http://storage16.tunefiles.com/files/thumbs/2014/05/09/1399627011bf65f-big-1.jpg"/>
          <p:cNvPicPr>
            <a:picLocks noChangeAspect="1" noChangeArrowheads="1"/>
          </p:cNvPicPr>
          <p:nvPr/>
        </p:nvPicPr>
        <p:blipFill>
          <a:blip r:embed="rId4" cstate="print">
            <a:duotone>
              <a:prstClr val="black"/>
              <a:srgbClr val="D9C3A5">
                <a:tint val="50000"/>
                <a:satMod val="180000"/>
              </a:srgbClr>
            </a:duotone>
          </a:blip>
          <a:srcRect l="19925" t="11111" r="20301" b="44444"/>
          <a:stretch>
            <a:fillRect/>
          </a:stretch>
        </p:blipFill>
        <p:spPr bwMode="auto">
          <a:xfrm>
            <a:off x="6172200" y="0"/>
            <a:ext cx="2971800" cy="914400"/>
          </a:xfrm>
          <a:prstGeom prst="rect">
            <a:avLst/>
          </a:prstGeom>
          <a:noFill/>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04800" y="269875"/>
            <a:ext cx="8382000" cy="1330325"/>
          </a:xfrm>
        </p:spPr>
        <p:txBody>
          <a:bodyPr/>
          <a:lstStyle/>
          <a:p>
            <a:r>
              <a:rPr lang="en-US" altLang="zh-CN" sz="3600" smtClean="0">
                <a:latin typeface="Times New Roman" pitchFamily="18" charset="0"/>
              </a:rPr>
              <a:t>ENCYCLOPAEDIA BRITANNICA</a:t>
            </a:r>
            <a:endParaRPr lang="en-US" sz="3600" smtClean="0">
              <a:latin typeface="Times New Roman" pitchFamily="18" charset="0"/>
            </a:endParaRPr>
          </a:p>
        </p:txBody>
      </p:sp>
      <p:sp>
        <p:nvSpPr>
          <p:cNvPr id="416771" name="Rectangle 3"/>
          <p:cNvSpPr>
            <a:spLocks noGrp="1" noChangeArrowheads="1"/>
          </p:cNvSpPr>
          <p:nvPr>
            <p:ph idx="1"/>
          </p:nvPr>
        </p:nvSpPr>
        <p:spPr>
          <a:xfrm>
            <a:off x="3348038" y="1484313"/>
            <a:ext cx="5688012" cy="3697287"/>
          </a:xfrm>
        </p:spPr>
        <p:txBody>
          <a:bodyPr>
            <a:normAutofit/>
          </a:bodyPr>
          <a:lstStyle/>
          <a:p>
            <a:pPr marL="420624" indent="-384048" fontAlgn="auto">
              <a:lnSpc>
                <a:spcPct val="115000"/>
              </a:lnSpc>
              <a:spcAft>
                <a:spcPts val="0"/>
              </a:spcAft>
              <a:buFont typeface="Wingdings" pitchFamily="2" charset="2"/>
              <a:buNone/>
              <a:defRPr/>
            </a:pPr>
            <a:r>
              <a:rPr lang="en-US" altLang="zh-CN">
                <a:ea typeface="宋体" pitchFamily="2" charset="-122"/>
              </a:rPr>
              <a:t>“.... A mass of detail in the early sources show that he  was an honest and upright man who had gained the respect and loyalty of others who were like-wise honest and upright men." (Vol. 12)</a:t>
            </a:r>
            <a:endParaRPr lang="en-US"/>
          </a:p>
        </p:txBody>
      </p:sp>
      <p:pic>
        <p:nvPicPr>
          <p:cNvPr id="416772" name="Picture 4" descr="encylbritcover"/>
          <p:cNvPicPr>
            <a:picLocks noChangeAspect="1" noChangeArrowheads="1"/>
          </p:cNvPicPr>
          <p:nvPr/>
        </p:nvPicPr>
        <p:blipFill>
          <a:blip r:embed="rId3" cstate="print">
            <a:lum bright="-6000" contrast="12000"/>
          </a:blip>
          <a:srcRect/>
          <a:stretch>
            <a:fillRect/>
          </a:stretch>
        </p:blipFill>
        <p:spPr bwMode="auto">
          <a:xfrm>
            <a:off x="304800" y="1676400"/>
            <a:ext cx="2851150" cy="3744913"/>
          </a:xfrm>
          <a:prstGeom prst="rect">
            <a:avLst/>
          </a:prstGeom>
          <a:noFill/>
          <a:effectLst>
            <a:outerShdw dist="107763" dir="2700000" algn="ctr" rotWithShape="0">
              <a:srgbClr val="808080">
                <a:alpha val="50000"/>
              </a:srgbClr>
            </a:outerShdw>
          </a:effectLst>
        </p:spPr>
      </p:pic>
      <p:pic>
        <p:nvPicPr>
          <p:cNvPr id="5" name="Picture 2" descr="http://storage16.tunefiles.com/files/thumbs/2014/05/09/1399627011bf65f-big-1.jpg"/>
          <p:cNvPicPr>
            <a:picLocks noChangeAspect="1" noChangeArrowheads="1"/>
          </p:cNvPicPr>
          <p:nvPr/>
        </p:nvPicPr>
        <p:blipFill>
          <a:blip r:embed="rId4" cstate="print">
            <a:duotone>
              <a:prstClr val="black"/>
              <a:srgbClr val="D9C3A5">
                <a:tint val="50000"/>
                <a:satMod val="180000"/>
              </a:srgbClr>
            </a:duotone>
          </a:blip>
          <a:srcRect l="19925" t="11111" r="20301" b="44444"/>
          <a:stretch>
            <a:fillRect/>
          </a:stretch>
        </p:blipFill>
        <p:spPr bwMode="auto">
          <a:xfrm>
            <a:off x="6172200" y="0"/>
            <a:ext cx="2971800" cy="914400"/>
          </a:xfrm>
          <a:prstGeom prst="rect">
            <a:avLst/>
          </a:prstGeom>
          <a:noFill/>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179388" y="0"/>
            <a:ext cx="8853487" cy="2492375"/>
          </a:xfrm>
          <a:prstGeom prst="rect">
            <a:avLst/>
          </a:prstGeom>
          <a:noFill/>
          <a:ln w="9525">
            <a:solidFill>
              <a:srgbClr val="FFFF66"/>
            </a:solidFill>
            <a:miter lim="800000"/>
            <a:headEnd/>
            <a:tailEnd/>
          </a:ln>
        </p:spPr>
        <p:txBody>
          <a:bodyPr wrap="none" anchor="ctr"/>
          <a:lstStyle/>
          <a:p>
            <a:endParaRPr lang="en-US"/>
          </a:p>
        </p:txBody>
      </p:sp>
      <p:sp>
        <p:nvSpPr>
          <p:cNvPr id="418819" name="Rectangle 3"/>
          <p:cNvSpPr>
            <a:spLocks noChangeArrowheads="1"/>
          </p:cNvSpPr>
          <p:nvPr/>
        </p:nvSpPr>
        <p:spPr bwMode="auto">
          <a:xfrm>
            <a:off x="228600" y="2667000"/>
            <a:ext cx="8686800" cy="3810000"/>
          </a:xfrm>
          <a:prstGeom prst="rect">
            <a:avLst/>
          </a:prstGeom>
          <a:noFill/>
          <a:ln w="9525">
            <a:noFill/>
            <a:miter lim="800000"/>
            <a:headEnd/>
            <a:tailEnd/>
          </a:ln>
          <a:effectLst/>
        </p:spPr>
        <p:txBody>
          <a:bodyPr/>
          <a:lstStyle/>
          <a:p>
            <a:pPr marL="342900" indent="-342900" fontAlgn="auto">
              <a:spcBef>
                <a:spcPct val="50000"/>
              </a:spcBef>
              <a:spcAft>
                <a:spcPts val="0"/>
              </a:spcAft>
              <a:buClr>
                <a:schemeClr val="hlink"/>
              </a:buClr>
              <a:buSzPct val="70000"/>
              <a:buFont typeface="Wingdings" pitchFamily="2" charset="2"/>
              <a:buNone/>
              <a:defRPr/>
            </a:pPr>
            <a:r>
              <a:rPr lang="en-US" altLang="zh-CN" sz="2400" b="1" dirty="0">
                <a:latin typeface="Arial" charset="0"/>
                <a:ea typeface="宋体" pitchFamily="2" charset="-122"/>
                <a:cs typeface="+mn-cs"/>
              </a:rPr>
              <a:t>	"My choice of </a:t>
            </a:r>
            <a:r>
              <a:rPr lang="en-US" altLang="zh-CN" sz="2400" b="1" dirty="0" smtClean="0">
                <a:solidFill>
                  <a:srgbClr val="FF0000"/>
                </a:solidFill>
                <a:latin typeface="Arial" charset="0"/>
                <a:ea typeface="宋体" pitchFamily="2" charset="-122"/>
                <a:cs typeface="+mn-cs"/>
              </a:rPr>
              <a:t>MUHAMMAD(</a:t>
            </a:r>
            <a:r>
              <a:rPr lang="en-US" altLang="zh-CN" sz="2400" b="1" dirty="0" err="1" smtClean="0">
                <a:solidFill>
                  <a:srgbClr val="FF0000"/>
                </a:solidFill>
                <a:latin typeface="Arial" charset="0"/>
                <a:ea typeface="宋体" pitchFamily="2" charset="-122"/>
                <a:cs typeface="+mn-cs"/>
              </a:rPr>
              <a:t>pbuh</a:t>
            </a:r>
            <a:r>
              <a:rPr lang="en-US" altLang="zh-CN" sz="2400" b="1" dirty="0" smtClean="0">
                <a:solidFill>
                  <a:srgbClr val="FF0000"/>
                </a:solidFill>
                <a:latin typeface="Arial" charset="0"/>
                <a:ea typeface="宋体" pitchFamily="2" charset="-122"/>
                <a:cs typeface="+mn-cs"/>
              </a:rPr>
              <a:t>) (</a:t>
            </a:r>
            <a:r>
              <a:rPr lang="en-US" altLang="zh-CN" sz="2400" b="1" dirty="0" smtClean="0">
                <a:latin typeface="Arial" charset="0"/>
                <a:ea typeface="宋体" pitchFamily="2" charset="-122"/>
                <a:cs typeface="+mn-cs"/>
              </a:rPr>
              <a:t> </a:t>
            </a:r>
            <a:r>
              <a:rPr lang="en-US" altLang="zh-CN" sz="2400" b="1" dirty="0">
                <a:latin typeface="Arial" charset="0"/>
                <a:ea typeface="宋体" pitchFamily="2" charset="-122"/>
                <a:cs typeface="+mn-cs"/>
              </a:rPr>
              <a:t>to lead the list of the world's most influential persons may surprise some readers and may be questioned by others, but he was</a:t>
            </a:r>
            <a:r>
              <a:rPr lang="en-US" altLang="zh-CN" sz="2400" b="1" dirty="0">
                <a:solidFill>
                  <a:srgbClr val="FF0000"/>
                </a:solidFill>
                <a:latin typeface="Arial" charset="0"/>
                <a:ea typeface="宋体" pitchFamily="2" charset="-122"/>
                <a:cs typeface="+mn-cs"/>
              </a:rPr>
              <a:t> the only man in history  who was supremely successful on both the religious and secular levels</a:t>
            </a:r>
            <a:r>
              <a:rPr lang="en-US" altLang="zh-CN" sz="2400" b="1" dirty="0" smtClean="0">
                <a:solidFill>
                  <a:srgbClr val="FF0000"/>
                </a:solidFill>
                <a:latin typeface="Arial" charset="0"/>
                <a:ea typeface="宋体" pitchFamily="2" charset="-122"/>
                <a:cs typeface="+mn-cs"/>
              </a:rPr>
              <a:t>.”</a:t>
            </a:r>
            <a:r>
              <a:rPr lang="en-US" altLang="zh-CN" sz="2400" b="1" baseline="30000" dirty="0" smtClean="0">
                <a:solidFill>
                  <a:srgbClr val="99FF33"/>
                </a:solidFill>
                <a:latin typeface="Arial" charset="0"/>
                <a:ea typeface="宋体" pitchFamily="2" charset="-122"/>
                <a:cs typeface="+mn-cs"/>
              </a:rPr>
              <a:t>*</a:t>
            </a:r>
            <a:endParaRPr lang="en-US" altLang="zh-CN" sz="2400" b="1" dirty="0">
              <a:latin typeface="Arial" charset="0"/>
              <a:ea typeface="宋体" pitchFamily="2" charset="-122"/>
              <a:cs typeface="+mn-cs"/>
            </a:endParaRPr>
          </a:p>
          <a:p>
            <a:pPr marL="342900" indent="-342900" fontAlgn="auto">
              <a:spcBef>
                <a:spcPct val="50000"/>
              </a:spcBef>
              <a:spcAft>
                <a:spcPts val="0"/>
              </a:spcAft>
              <a:buClr>
                <a:schemeClr val="hlink"/>
              </a:buClr>
              <a:buSzPct val="70000"/>
              <a:buFont typeface="Wingdings" pitchFamily="2" charset="2"/>
              <a:buNone/>
              <a:defRPr/>
            </a:pPr>
            <a:r>
              <a:rPr lang="en-US" altLang="zh-CN" sz="2400" b="1" baseline="30000" dirty="0">
                <a:solidFill>
                  <a:srgbClr val="99FF33"/>
                </a:solidFill>
                <a:latin typeface="Arial" charset="0"/>
                <a:ea typeface="宋体" pitchFamily="2" charset="-122"/>
                <a:cs typeface="+mn-cs"/>
              </a:rPr>
              <a:t>  </a:t>
            </a:r>
            <a:r>
              <a:rPr lang="en-US" altLang="zh-CN" sz="2400" b="1" baseline="30000" dirty="0">
                <a:solidFill>
                  <a:schemeClr val="accent4">
                    <a:lumMod val="50000"/>
                  </a:schemeClr>
                </a:solidFill>
                <a:latin typeface="Arial" charset="0"/>
                <a:ea typeface="宋体" pitchFamily="2" charset="-122"/>
                <a:cs typeface="+mn-cs"/>
              </a:rPr>
              <a:t>*  </a:t>
            </a:r>
            <a:r>
              <a:rPr lang="en-US" altLang="zh-CN" sz="1400" b="1" dirty="0">
                <a:solidFill>
                  <a:schemeClr val="accent4">
                    <a:lumMod val="50000"/>
                  </a:schemeClr>
                </a:solidFill>
                <a:latin typeface="Arial" charset="0"/>
                <a:ea typeface="宋体" pitchFamily="2" charset="-122"/>
                <a:cs typeface="+mn-cs"/>
              </a:rPr>
              <a:t>THE 100: A RANKING OF THE MOST INFLUENTIAL PERSONS IN HISTORY, New York, 1978, p. 33)</a:t>
            </a:r>
            <a:endParaRPr lang="en-US" sz="2400" b="1" dirty="0">
              <a:solidFill>
                <a:schemeClr val="accent4">
                  <a:lumMod val="50000"/>
                </a:schemeClr>
              </a:solidFill>
              <a:latin typeface="Arial" charset="0"/>
              <a:ea typeface="宋体" pitchFamily="2" charset="-122"/>
              <a:cs typeface="+mn-cs"/>
            </a:endParaRPr>
          </a:p>
        </p:txBody>
      </p:sp>
      <p:sp>
        <p:nvSpPr>
          <p:cNvPr id="418820" name="Rectangle 4"/>
          <p:cNvSpPr>
            <a:spLocks noChangeArrowheads="1"/>
          </p:cNvSpPr>
          <p:nvPr/>
        </p:nvSpPr>
        <p:spPr bwMode="auto">
          <a:xfrm>
            <a:off x="1984375" y="304800"/>
            <a:ext cx="7235825" cy="1752600"/>
          </a:xfrm>
          <a:prstGeom prst="rect">
            <a:avLst/>
          </a:prstGeom>
          <a:noFill/>
          <a:ln w="9525">
            <a:noFill/>
            <a:miter lim="800000"/>
            <a:headEnd/>
            <a:tailEnd/>
          </a:ln>
          <a:effectLst/>
        </p:spPr>
        <p:txBody>
          <a:bodyPr anchor="ctr"/>
          <a:lstStyle/>
          <a:p>
            <a:pPr fontAlgn="auto">
              <a:spcBef>
                <a:spcPts val="0"/>
              </a:spcBef>
              <a:spcAft>
                <a:spcPts val="0"/>
              </a:spcAft>
              <a:defRPr/>
            </a:pPr>
            <a:r>
              <a:rPr lang="en-US" sz="3600" b="1">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Times New Roman" pitchFamily="18" charset="0"/>
                <a:cs typeface="+mn-cs"/>
              </a:rPr>
              <a:t>MICHAEL H. HART, </a:t>
            </a:r>
            <a:br>
              <a:rPr lang="en-US" sz="3600" b="1">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Times New Roman" pitchFamily="18" charset="0"/>
                <a:cs typeface="+mn-cs"/>
              </a:rPr>
            </a:br>
            <a:r>
              <a:rPr lang="en-US" altLang="zh-CN" sz="3600" b="1">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Times New Roman" pitchFamily="18" charset="0"/>
                <a:ea typeface="宋体" pitchFamily="2" charset="-122"/>
                <a:cs typeface="+mn-cs"/>
              </a:rPr>
              <a:t>ranked him 1</a:t>
            </a:r>
            <a:r>
              <a:rPr lang="en-US" altLang="zh-CN" sz="3600" b="1" baseline="3000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Times New Roman" pitchFamily="18" charset="0"/>
                <a:ea typeface="宋体" pitchFamily="2" charset="-122"/>
                <a:cs typeface="+mn-cs"/>
              </a:rPr>
              <a:t>st</a:t>
            </a:r>
            <a:r>
              <a:rPr lang="en-US" altLang="zh-CN" sz="3600" b="1">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Times New Roman" pitchFamily="18" charset="0"/>
                <a:ea typeface="宋体" pitchFamily="2" charset="-122"/>
                <a:cs typeface="+mn-cs"/>
              </a:rPr>
              <a:t> in the list of the Most Influential Persons in History :</a:t>
            </a:r>
            <a:endParaRPr lang="en-US" sz="3600" b="1">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Times New Roman" pitchFamily="18" charset="0"/>
              <a:ea typeface="宋体" pitchFamily="2" charset="-122"/>
              <a:cs typeface="+mn-cs"/>
            </a:endParaRPr>
          </a:p>
        </p:txBody>
      </p:sp>
      <p:pic>
        <p:nvPicPr>
          <p:cNvPr id="418821" name="Picture 5" descr="top100cover"/>
          <p:cNvPicPr>
            <a:picLocks noChangeAspect="1" noChangeArrowheads="1"/>
          </p:cNvPicPr>
          <p:nvPr/>
        </p:nvPicPr>
        <p:blipFill>
          <a:blip r:embed="rId3" cstate="print"/>
          <a:srcRect/>
          <a:stretch>
            <a:fillRect/>
          </a:stretch>
        </p:blipFill>
        <p:spPr bwMode="auto">
          <a:xfrm>
            <a:off x="250825" y="115888"/>
            <a:ext cx="1584325" cy="1944687"/>
          </a:xfrm>
          <a:prstGeom prst="rect">
            <a:avLst/>
          </a:prstGeom>
          <a:noFill/>
          <a:ln w="9525">
            <a:solidFill>
              <a:schemeClr val="bg1"/>
            </a:solidFill>
            <a:miter lim="800000"/>
            <a:headEnd/>
            <a:tailEnd/>
          </a:ln>
          <a:effectLst>
            <a:outerShdw dist="107763" dir="2700000" algn="ctr" rotWithShape="0">
              <a:srgbClr val="808080">
                <a:alpha val="50000"/>
              </a:srgbClr>
            </a:outerShdw>
          </a:effectLst>
        </p:spPr>
      </p:pic>
      <p:pic>
        <p:nvPicPr>
          <p:cNvPr id="6" name="Picture 2" descr="http://storage16.tunefiles.com/files/thumbs/2014/05/09/1399627011bf65f-big-1.jpg"/>
          <p:cNvPicPr>
            <a:picLocks noChangeAspect="1" noChangeArrowheads="1"/>
          </p:cNvPicPr>
          <p:nvPr/>
        </p:nvPicPr>
        <p:blipFill>
          <a:blip r:embed="rId4" cstate="print">
            <a:duotone>
              <a:prstClr val="black"/>
              <a:srgbClr val="D9C3A5">
                <a:tint val="50000"/>
                <a:satMod val="180000"/>
              </a:srgbClr>
            </a:duotone>
          </a:blip>
          <a:srcRect l="19925" t="11111" r="20301" b="44444"/>
          <a:stretch>
            <a:fillRect/>
          </a:stretch>
        </p:blipFill>
        <p:spPr bwMode="auto">
          <a:xfrm>
            <a:off x="6477000" y="0"/>
            <a:ext cx="2667000" cy="914400"/>
          </a:xfrm>
          <a:prstGeom prst="rect">
            <a:avLst/>
          </a:prstGeom>
          <a:noFill/>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981200" y="381000"/>
            <a:ext cx="6477000" cy="1828800"/>
          </a:xfrm>
          <a:prstGeom prst="rect">
            <a:avLst/>
          </a:prstGeom>
          <a:solidFill>
            <a:srgbClr val="00AAAD"/>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anchor="b"/>
          <a:lstStyle/>
          <a:p>
            <a:pPr fontAlgn="auto">
              <a:spcBef>
                <a:spcPts val="0"/>
              </a:spcBef>
              <a:spcAft>
                <a:spcPts val="0"/>
              </a:spcAft>
              <a:defRPr/>
            </a:pPr>
            <a:endParaRPr lang="en-GB" dirty="0"/>
          </a:p>
        </p:txBody>
      </p:sp>
      <p:sp>
        <p:nvSpPr>
          <p:cNvPr id="9" name="Rectangle 8"/>
          <p:cNvSpPr/>
          <p:nvPr/>
        </p:nvSpPr>
        <p:spPr>
          <a:xfrm>
            <a:off x="1981200" y="381000"/>
            <a:ext cx="6477000" cy="18288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anchor="b"/>
          <a:lstStyle/>
          <a:p>
            <a:pPr fontAlgn="auto">
              <a:spcBef>
                <a:spcPts val="0"/>
              </a:spcBef>
              <a:spcAft>
                <a:spcPts val="0"/>
              </a:spcAft>
              <a:defRPr/>
            </a:pPr>
            <a:r>
              <a:rPr lang="en-GB" sz="2000" b="1" dirty="0">
                <a:latin typeface="Segoe UI Light" pitchFamily="34" charset="0"/>
              </a:rPr>
              <a:t>"If greatness of purpose, smallness of means, and astonishing results are the three criteria of a human genius, who could dare compare any great man in history with </a:t>
            </a:r>
            <a:r>
              <a:rPr lang="en-GB" sz="2000" b="1" dirty="0" smtClean="0">
                <a:latin typeface="Segoe UI Light" pitchFamily="34" charset="0"/>
              </a:rPr>
              <a:t>MUHAMMAD(</a:t>
            </a:r>
            <a:r>
              <a:rPr lang="en-GB" sz="2000" b="1" dirty="0" err="1" smtClean="0">
                <a:latin typeface="Segoe UI Light" pitchFamily="34" charset="0"/>
              </a:rPr>
              <a:t>pbuh</a:t>
            </a:r>
            <a:r>
              <a:rPr lang="en-GB" sz="2000" b="1" dirty="0" smtClean="0">
                <a:latin typeface="Segoe UI Light" pitchFamily="34" charset="0"/>
              </a:rPr>
              <a:t>) (</a:t>
            </a:r>
            <a:r>
              <a:rPr lang="en-GB" sz="2000" b="1" dirty="0" err="1" smtClean="0">
                <a:latin typeface="Segoe UI Light" pitchFamily="34" charset="0"/>
              </a:rPr>
              <a:t>pbuh</a:t>
            </a:r>
            <a:r>
              <a:rPr lang="en-GB" sz="2000" b="1" dirty="0" smtClean="0">
                <a:latin typeface="Segoe UI Light" pitchFamily="34" charset="0"/>
              </a:rPr>
              <a:t>) ?’’ </a:t>
            </a:r>
            <a:r>
              <a:rPr lang="en-GB" sz="2000" b="1" dirty="0">
                <a:latin typeface="Segoe UI Light" pitchFamily="34" charset="0"/>
              </a:rPr>
              <a:t>- La Martine</a:t>
            </a:r>
          </a:p>
          <a:p>
            <a:pPr fontAlgn="auto">
              <a:spcBef>
                <a:spcPts val="0"/>
              </a:spcBef>
              <a:spcAft>
                <a:spcPts val="0"/>
              </a:spcAft>
              <a:defRPr/>
            </a:pPr>
            <a:endParaRPr lang="en-GB" sz="2000" b="1" dirty="0">
              <a:latin typeface="Segoe UI Light" pitchFamily="34" charset="0"/>
            </a:endParaRPr>
          </a:p>
        </p:txBody>
      </p:sp>
      <p:pic>
        <p:nvPicPr>
          <p:cNvPr id="24580" name="Picture 5" descr="C:\Users\user\Desktop\Lamartine.jp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762000" y="381000"/>
            <a:ext cx="1166813" cy="1828800"/>
          </a:xfrm>
          <a:prstGeom prst="rect">
            <a:avLst/>
          </a:prstGeom>
          <a:noFill/>
          <a:ln w="9525">
            <a:noFill/>
            <a:miter lim="800000"/>
            <a:headEnd/>
            <a:tailEnd/>
          </a:ln>
        </p:spPr>
      </p:pic>
      <p:sp>
        <p:nvSpPr>
          <p:cNvPr id="10" name="Rectangle 9"/>
          <p:cNvSpPr/>
          <p:nvPr/>
        </p:nvSpPr>
        <p:spPr>
          <a:xfrm>
            <a:off x="1981200" y="2286000"/>
            <a:ext cx="6477000" cy="1752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anchor="b"/>
          <a:lstStyle/>
          <a:p>
            <a:pPr fontAlgn="auto">
              <a:spcBef>
                <a:spcPts val="0"/>
              </a:spcBef>
              <a:spcAft>
                <a:spcPts val="0"/>
              </a:spcAft>
              <a:defRPr/>
            </a:pPr>
            <a:r>
              <a:rPr lang="en-GB" sz="2000" b="1" dirty="0">
                <a:solidFill>
                  <a:schemeClr val="bg1"/>
                </a:solidFill>
                <a:latin typeface="Segoe UI Light" pitchFamily="34" charset="0"/>
              </a:rPr>
              <a:t>‘‘I have studied him - the wonderful man and in my opinion for from being an anti-Christ, he must be called the </a:t>
            </a:r>
            <a:r>
              <a:rPr lang="en-GB" sz="2000" b="1" dirty="0" err="1">
                <a:solidFill>
                  <a:schemeClr val="bg1"/>
                </a:solidFill>
                <a:latin typeface="Segoe UI Light" pitchFamily="34" charset="0"/>
              </a:rPr>
              <a:t>Savior</a:t>
            </a:r>
            <a:r>
              <a:rPr lang="en-GB" sz="2000" b="1" dirty="0">
                <a:solidFill>
                  <a:schemeClr val="bg1"/>
                </a:solidFill>
                <a:latin typeface="Segoe UI Light" pitchFamily="34" charset="0"/>
              </a:rPr>
              <a:t> of Humanity.’’ - George Bernard Shaw</a:t>
            </a:r>
          </a:p>
          <a:p>
            <a:pPr fontAlgn="auto">
              <a:spcBef>
                <a:spcPts val="0"/>
              </a:spcBef>
              <a:spcAft>
                <a:spcPts val="0"/>
              </a:spcAft>
              <a:defRPr/>
            </a:pPr>
            <a:endParaRPr lang="en-GB" sz="2000" b="1" dirty="0">
              <a:solidFill>
                <a:schemeClr val="bg1"/>
              </a:solidFill>
              <a:latin typeface="Segoe UI Light" pitchFamily="34" charset="0"/>
            </a:endParaRPr>
          </a:p>
          <a:p>
            <a:pPr fontAlgn="auto">
              <a:spcBef>
                <a:spcPts val="0"/>
              </a:spcBef>
              <a:spcAft>
                <a:spcPts val="0"/>
              </a:spcAft>
              <a:defRPr/>
            </a:pPr>
            <a:endParaRPr lang="en-GB" sz="2000" b="1" dirty="0">
              <a:solidFill>
                <a:schemeClr val="bg1"/>
              </a:solidFill>
              <a:latin typeface="Segoe UI Light" pitchFamily="34" charset="0"/>
            </a:endParaRPr>
          </a:p>
        </p:txBody>
      </p:sp>
      <p:pic>
        <p:nvPicPr>
          <p:cNvPr id="24582" name="Picture 3" descr="C:\Users\user\Desktop\download (1)"/>
          <p:cNvPicPr>
            <a:picLocks noChangeAspect="1" noChangeArrowheads="1"/>
          </p:cNvPicPr>
          <p:nvPr/>
        </p:nvPicPr>
        <p:blipFill>
          <a:blip r:embed="rId4" cstate="print"/>
          <a:srcRect/>
          <a:stretch>
            <a:fillRect/>
          </a:stretch>
        </p:blipFill>
        <p:spPr bwMode="auto">
          <a:xfrm>
            <a:off x="762000" y="2290763"/>
            <a:ext cx="1143000" cy="1747837"/>
          </a:xfrm>
          <a:prstGeom prst="rect">
            <a:avLst/>
          </a:prstGeom>
          <a:noFill/>
          <a:ln w="9525">
            <a:noFill/>
            <a:miter lim="800000"/>
            <a:headEnd/>
            <a:tailEnd/>
          </a:ln>
        </p:spPr>
      </p:pic>
      <p:sp>
        <p:nvSpPr>
          <p:cNvPr id="13" name="Rectangle 12"/>
          <p:cNvSpPr/>
          <p:nvPr/>
        </p:nvSpPr>
        <p:spPr>
          <a:xfrm>
            <a:off x="1981200" y="4114800"/>
            <a:ext cx="6477000" cy="1752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anchor="b"/>
          <a:lstStyle/>
          <a:p>
            <a:pPr fontAlgn="auto">
              <a:spcBef>
                <a:spcPts val="0"/>
              </a:spcBef>
              <a:spcAft>
                <a:spcPts val="0"/>
              </a:spcAft>
              <a:defRPr/>
            </a:pPr>
            <a:r>
              <a:rPr lang="en-GB" sz="2000" b="1" dirty="0">
                <a:solidFill>
                  <a:schemeClr val="bg1"/>
                </a:solidFill>
                <a:latin typeface="Segoe UI Light" pitchFamily="34" charset="0"/>
              </a:rPr>
              <a:t>"I wanted to know the best of one who holds today's undisputed sway over the hearts of millions of mankind....I became more than convinced that it was not the sword that won a place for Islam in those days in the scheme of life but Holy Prophet’’ - Mahatma Gandhi</a:t>
            </a:r>
          </a:p>
        </p:txBody>
      </p:sp>
      <p:pic>
        <p:nvPicPr>
          <p:cNvPr id="24584" name="Picture 4" descr="C:\Users\user\Desktop\download (5)"/>
          <p:cNvPicPr>
            <a:picLocks noChangeAspect="1" noChangeArrowheads="1"/>
          </p:cNvPicPr>
          <p:nvPr/>
        </p:nvPicPr>
        <p:blipFill>
          <a:blip r:embed="rId5" cstate="print">
            <a:duotone>
              <a:prstClr val="black"/>
              <a:srgbClr val="D9C3A5">
                <a:tint val="50000"/>
                <a:satMod val="180000"/>
              </a:srgbClr>
            </a:duotone>
          </a:blip>
          <a:srcRect/>
          <a:stretch>
            <a:fillRect/>
          </a:stretch>
        </p:blipFill>
        <p:spPr bwMode="auto">
          <a:xfrm>
            <a:off x="685800" y="4114800"/>
            <a:ext cx="1236663" cy="1752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t>Seerah of Prophet Mohammad(SAW)</a:t>
            </a:r>
          </a:p>
        </p:txBody>
      </p:sp>
      <p:sp>
        <p:nvSpPr>
          <p:cNvPr id="2051" name="Rectangle 3"/>
          <p:cNvSpPr>
            <a:spLocks noGrp="1" noChangeArrowheads="1"/>
          </p:cNvSpPr>
          <p:nvPr>
            <p:ph type="subTitle" idx="1"/>
          </p:nvPr>
        </p:nvSpPr>
        <p:spPr/>
        <p:txBody>
          <a:bodyPr/>
          <a:lstStyle/>
          <a:p>
            <a:r>
              <a:rPr lang="en-US" smtClean="0"/>
              <a:t>Makki </a:t>
            </a:r>
            <a:r>
              <a:rPr lang="en-US"/>
              <a:t>Period</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88" y="333375"/>
            <a:ext cx="8229600" cy="647700"/>
          </a:xfrm>
        </p:spPr>
        <p:txBody>
          <a:bodyPr>
            <a:normAutofit fontScale="90000"/>
          </a:bodyPr>
          <a:lstStyle/>
          <a:p>
            <a:pPr fontAlgn="auto">
              <a:spcAft>
                <a:spcPts val="0"/>
              </a:spcAft>
              <a:defRPr/>
            </a:pPr>
            <a:r>
              <a:rPr lang="en-US" b="1" smtClean="0">
                <a:latin typeface="Arial" charset="0"/>
              </a:rPr>
              <a:t>Family, Clan, and History</a:t>
            </a:r>
            <a:br>
              <a:rPr lang="en-US" b="1" smtClean="0">
                <a:latin typeface="Arial" charset="0"/>
              </a:rPr>
            </a:br>
            <a:endParaRPr lang="en-US"/>
          </a:p>
        </p:txBody>
      </p:sp>
      <p:sp>
        <p:nvSpPr>
          <p:cNvPr id="3" name="Content Placeholder 2"/>
          <p:cNvSpPr>
            <a:spLocks noGrp="1"/>
          </p:cNvSpPr>
          <p:nvPr>
            <p:ph idx="1"/>
          </p:nvPr>
        </p:nvSpPr>
        <p:spPr>
          <a:xfrm>
            <a:off x="179388" y="1196975"/>
            <a:ext cx="8229600" cy="4957763"/>
          </a:xfrm>
        </p:spPr>
        <p:txBody>
          <a:bodyPr>
            <a:normAutofit fontScale="85000" lnSpcReduction="10000"/>
          </a:bodyPr>
          <a:lstStyle/>
          <a:p>
            <a:pPr marL="420624" indent="-384048" fontAlgn="auto">
              <a:spcBef>
                <a:spcPct val="50000"/>
              </a:spcBef>
              <a:spcAft>
                <a:spcPts val="0"/>
              </a:spcAft>
              <a:buFontTx/>
              <a:buChar char="•"/>
              <a:defRPr/>
            </a:pPr>
            <a:r>
              <a:rPr lang="en-US" b="1" smtClean="0"/>
              <a:t>Born into the Quraysh tribe.</a:t>
            </a:r>
          </a:p>
          <a:p>
            <a:pPr marL="420624" indent="-384048" fontAlgn="auto">
              <a:spcBef>
                <a:spcPct val="50000"/>
              </a:spcBef>
              <a:spcAft>
                <a:spcPts val="0"/>
              </a:spcAft>
              <a:buFontTx/>
              <a:buChar char="•"/>
              <a:defRPr/>
            </a:pPr>
            <a:r>
              <a:rPr lang="en-US" b="1" smtClean="0"/>
              <a:t>Descendant of Hazrat Isma’il (Alaihis-salaam), the first son of Hazrat Ibrahim (Alaihis-salaam). Born in Mecca around the year 570 A.D (more than 1400 years ago). </a:t>
            </a:r>
          </a:p>
          <a:p>
            <a:pPr marL="420624" indent="-384048" fontAlgn="auto">
              <a:spcBef>
                <a:spcPct val="50000"/>
              </a:spcBef>
              <a:spcAft>
                <a:spcPts val="0"/>
              </a:spcAft>
              <a:buFontTx/>
              <a:buChar char="•"/>
              <a:defRPr/>
            </a:pPr>
            <a:r>
              <a:rPr lang="en-US" b="1" smtClean="0">
                <a:solidFill>
                  <a:srgbClr val="FF3300"/>
                </a:solidFill>
              </a:rPr>
              <a:t>Father:</a:t>
            </a:r>
            <a:r>
              <a:rPr lang="en-US" b="1" smtClean="0"/>
              <a:t> Hazrat Abdullah (r.a.a). He passed away before the Holy Prophet (S.A.W) was born.</a:t>
            </a:r>
          </a:p>
          <a:p>
            <a:pPr marL="420624" indent="-384048" fontAlgn="auto">
              <a:spcBef>
                <a:spcPct val="50000"/>
              </a:spcBef>
              <a:spcAft>
                <a:spcPts val="0"/>
              </a:spcAft>
              <a:buFontTx/>
              <a:buChar char="•"/>
              <a:defRPr/>
            </a:pPr>
            <a:r>
              <a:rPr lang="en-US" b="1" smtClean="0">
                <a:solidFill>
                  <a:srgbClr val="FF3300"/>
                </a:solidFill>
              </a:rPr>
              <a:t>Mother:</a:t>
            </a:r>
            <a:r>
              <a:rPr lang="en-US" b="1" smtClean="0"/>
              <a:t> Hazrat Bibi Aminah (r.a.a). She passed away when Muhammed (s.a.w) was only 6 years old.</a:t>
            </a:r>
          </a:p>
          <a:p>
            <a:pPr marL="420624" indent="-384048" fontAlgn="auto">
              <a:spcBef>
                <a:spcPct val="50000"/>
              </a:spcBef>
              <a:spcAft>
                <a:spcPts val="0"/>
              </a:spcAft>
              <a:buFontTx/>
              <a:buChar char="•"/>
              <a:defRPr/>
            </a:pPr>
            <a:r>
              <a:rPr lang="en-US" b="1" smtClean="0"/>
              <a:t> </a:t>
            </a:r>
            <a:r>
              <a:rPr lang="en-US" b="1" smtClean="0">
                <a:solidFill>
                  <a:srgbClr val="FF3300"/>
                </a:solidFill>
              </a:rPr>
              <a:t>Paternal Grandfather:</a:t>
            </a:r>
            <a:r>
              <a:rPr lang="en-US" b="1" smtClean="0"/>
              <a:t> Hazrat Abd’ Al-Muttalib, whom the prophet (s.a.w) lived with for 8 years in his childhood.</a:t>
            </a:r>
          </a:p>
          <a:p>
            <a:pPr marL="420624" indent="-384048" fontAlgn="auto">
              <a:spcBef>
                <a:spcPct val="50000"/>
              </a:spcBef>
              <a:spcAft>
                <a:spcPts val="0"/>
              </a:spcAft>
              <a:buFontTx/>
              <a:buChar char="•"/>
              <a:defRPr/>
            </a:pPr>
            <a:r>
              <a:rPr lang="en-US" b="1" smtClean="0">
                <a:solidFill>
                  <a:srgbClr val="FF3300"/>
                </a:solidFill>
              </a:rPr>
              <a:t>Hazrat Abu Talib:</a:t>
            </a:r>
            <a:r>
              <a:rPr lang="en-US" b="1" smtClean="0"/>
              <a:t> He was the Holy Prophet’s (s.a.w) paternal uncle and raised him after Hazrat Abd- Al-Muttalib’s death.</a:t>
            </a:r>
          </a:p>
          <a:p>
            <a:pPr marL="420624" indent="-384048" fontAlgn="auto">
              <a:spcBef>
                <a:spcPct val="50000"/>
              </a:spcBef>
              <a:spcAft>
                <a:spcPts val="0"/>
              </a:spcAft>
              <a:buFontTx/>
              <a:buChar char="•"/>
              <a:defRPr/>
            </a:pPr>
            <a:endParaRPr lang="en-US" sz="4400" b="1" smtClean="0"/>
          </a:p>
          <a:p>
            <a:pPr marL="420624" indent="-384048" fontAlgn="auto">
              <a:spcAft>
                <a:spcPts val="0"/>
              </a:spcAft>
              <a:defRPr/>
            </a:pPr>
            <a:endParaRPr lang="en-US"/>
          </a:p>
        </p:txBody>
      </p:sp>
      <p:pic>
        <p:nvPicPr>
          <p:cNvPr id="4" name="Picture 2" descr="http://storage16.tunefiles.com/files/thumbs/2014/05/09/1399627011bf65f-big-1.jpg"/>
          <p:cNvPicPr>
            <a:picLocks noChangeAspect="1" noChangeArrowheads="1"/>
          </p:cNvPicPr>
          <p:nvPr/>
        </p:nvPicPr>
        <p:blipFill>
          <a:blip r:embed="rId2" cstate="print">
            <a:duotone>
              <a:prstClr val="black"/>
              <a:srgbClr val="D9C3A5">
                <a:tint val="50000"/>
                <a:satMod val="180000"/>
              </a:srgbClr>
            </a:duotone>
          </a:blip>
          <a:srcRect l="19925" t="11111" r="20301" b="44444"/>
          <a:stretch>
            <a:fillRect/>
          </a:stretch>
        </p:blipFill>
        <p:spPr bwMode="auto">
          <a:xfrm>
            <a:off x="6172200" y="0"/>
            <a:ext cx="2971800" cy="914400"/>
          </a:xfrm>
          <a:prstGeom prst="rect">
            <a:avLst/>
          </a:prstGeom>
          <a:noFill/>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88" y="333375"/>
            <a:ext cx="8229600" cy="647700"/>
          </a:xfrm>
        </p:spPr>
        <p:txBody>
          <a:bodyPr>
            <a:normAutofit fontScale="90000"/>
          </a:bodyPr>
          <a:lstStyle/>
          <a:p>
            <a:pPr fontAlgn="auto">
              <a:spcAft>
                <a:spcPts val="0"/>
              </a:spcAft>
              <a:defRPr/>
            </a:pPr>
            <a:r>
              <a:rPr lang="en-US" b="1" smtClean="0">
                <a:latin typeface="Copperplate Gothic Bold" pitchFamily="34" charset="0"/>
              </a:rPr>
              <a:t>Birth</a:t>
            </a:r>
            <a:br>
              <a:rPr lang="en-US" b="1" smtClean="0">
                <a:latin typeface="Copperplate Gothic Bold" pitchFamily="34" charset="0"/>
              </a:rPr>
            </a:br>
            <a:endParaRPr lang="en-US"/>
          </a:p>
        </p:txBody>
      </p:sp>
      <p:sp>
        <p:nvSpPr>
          <p:cNvPr id="3" name="Content Placeholder 2"/>
          <p:cNvSpPr>
            <a:spLocks noGrp="1"/>
          </p:cNvSpPr>
          <p:nvPr>
            <p:ph idx="1"/>
          </p:nvPr>
        </p:nvSpPr>
        <p:spPr>
          <a:xfrm>
            <a:off x="179388" y="1196975"/>
            <a:ext cx="8229600" cy="4957763"/>
          </a:xfrm>
        </p:spPr>
        <p:txBody>
          <a:bodyPr>
            <a:normAutofit fontScale="70000" lnSpcReduction="20000"/>
          </a:bodyPr>
          <a:lstStyle/>
          <a:p>
            <a:pPr marL="420624" indent="-384048" fontAlgn="auto">
              <a:spcBef>
                <a:spcPct val="50000"/>
              </a:spcBef>
              <a:spcAft>
                <a:spcPts val="0"/>
              </a:spcAft>
              <a:defRPr/>
            </a:pPr>
            <a:r>
              <a:rPr lang="en-US" sz="3200" b="1" smtClean="0"/>
              <a:t>Before Birth:</a:t>
            </a:r>
          </a:p>
          <a:p>
            <a:pPr marL="420624" indent="-384048" fontAlgn="auto">
              <a:spcBef>
                <a:spcPct val="50000"/>
              </a:spcBef>
              <a:spcAft>
                <a:spcPts val="0"/>
              </a:spcAft>
              <a:buFontTx/>
              <a:buChar char="•"/>
              <a:defRPr/>
            </a:pPr>
            <a:r>
              <a:rPr lang="en-US" sz="3200" b="1" smtClean="0"/>
              <a:t>Rainfall occurred and Makkah started to overflow with beauty such as trees, flowers and fruits. </a:t>
            </a:r>
          </a:p>
          <a:p>
            <a:pPr marL="420624" indent="-384048" fontAlgn="auto">
              <a:spcBef>
                <a:spcPct val="50000"/>
              </a:spcBef>
              <a:spcAft>
                <a:spcPts val="0"/>
              </a:spcAft>
              <a:buFontTx/>
              <a:buChar char="•"/>
              <a:defRPr/>
            </a:pPr>
            <a:r>
              <a:rPr lang="en-US" sz="3200" b="1" smtClean="0"/>
              <a:t>Hazrat Bibi Aminah (r.a.a) was told in her dream that the child she will give birth to would be the leader of the ummah and she should name him Muhammed (s.a.w).</a:t>
            </a:r>
          </a:p>
          <a:p>
            <a:pPr marL="420624" indent="-384048" fontAlgn="auto">
              <a:spcBef>
                <a:spcPct val="50000"/>
              </a:spcBef>
              <a:spcAft>
                <a:spcPts val="0"/>
              </a:spcAft>
              <a:defRPr/>
            </a:pPr>
            <a:r>
              <a:rPr lang="en-US" sz="3200" b="1" smtClean="0"/>
              <a:t>At the time of and After Birth: </a:t>
            </a:r>
          </a:p>
          <a:p>
            <a:pPr marL="420624" indent="-384048" fontAlgn="auto">
              <a:spcBef>
                <a:spcPct val="50000"/>
              </a:spcBef>
              <a:spcAft>
                <a:spcPts val="0"/>
              </a:spcAft>
              <a:buFontTx/>
              <a:buChar char="•"/>
              <a:defRPr/>
            </a:pPr>
            <a:r>
              <a:rPr lang="en-US" sz="3200" b="1" smtClean="0"/>
              <a:t>Satan screaming &amp; crying uncontrollably and loudly.</a:t>
            </a:r>
          </a:p>
          <a:p>
            <a:pPr marL="420624" indent="-384048" fontAlgn="auto">
              <a:spcBef>
                <a:spcPct val="50000"/>
              </a:spcBef>
              <a:spcAft>
                <a:spcPts val="0"/>
              </a:spcAft>
              <a:buFontTx/>
              <a:buChar char="•"/>
              <a:defRPr/>
            </a:pPr>
            <a:r>
              <a:rPr lang="en-US" sz="3200" b="1" smtClean="0"/>
              <a:t>Beautiful animals and women coming from paradise to help and comfort Hazrat bibi Aminah (r.a.a)</a:t>
            </a:r>
          </a:p>
          <a:p>
            <a:pPr marL="420624" indent="-384048" fontAlgn="auto">
              <a:spcAft>
                <a:spcPts val="0"/>
              </a:spcAft>
              <a:defRPr/>
            </a:pPr>
            <a:endParaRPr lang="en-US"/>
          </a:p>
        </p:txBody>
      </p:sp>
      <p:pic>
        <p:nvPicPr>
          <p:cNvPr id="4" name="Picture 2" descr="http://storage16.tunefiles.com/files/thumbs/2014/05/09/1399627011bf65f-big-1.jpg"/>
          <p:cNvPicPr>
            <a:picLocks noChangeAspect="1" noChangeArrowheads="1"/>
          </p:cNvPicPr>
          <p:nvPr/>
        </p:nvPicPr>
        <p:blipFill>
          <a:blip r:embed="rId2" cstate="print">
            <a:duotone>
              <a:prstClr val="black"/>
              <a:srgbClr val="D9C3A5">
                <a:tint val="50000"/>
                <a:satMod val="180000"/>
              </a:srgbClr>
            </a:duotone>
          </a:blip>
          <a:srcRect l="19925" t="11111" r="20301" b="44444"/>
          <a:stretch>
            <a:fillRect/>
          </a:stretch>
        </p:blipFill>
        <p:spPr bwMode="auto">
          <a:xfrm>
            <a:off x="6172200" y="0"/>
            <a:ext cx="2971800" cy="914400"/>
          </a:xfrm>
          <a:prstGeom prst="rect">
            <a:avLst/>
          </a:prstGeom>
          <a:noFill/>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88" y="-76200"/>
            <a:ext cx="8229600" cy="647700"/>
          </a:xfrm>
        </p:spPr>
        <p:txBody>
          <a:bodyPr>
            <a:normAutofit fontScale="90000"/>
          </a:bodyPr>
          <a:lstStyle/>
          <a:p>
            <a:pPr fontAlgn="auto">
              <a:spcAft>
                <a:spcPts val="0"/>
              </a:spcAft>
              <a:defRPr/>
            </a:pPr>
            <a:r>
              <a:rPr lang="en-US" smtClean="0"/>
              <a:t>Birth </a:t>
            </a:r>
            <a:endParaRPr lang="en-US"/>
          </a:p>
        </p:txBody>
      </p:sp>
      <p:sp>
        <p:nvSpPr>
          <p:cNvPr id="3" name="Content Placeholder 2"/>
          <p:cNvSpPr>
            <a:spLocks noGrp="1"/>
          </p:cNvSpPr>
          <p:nvPr>
            <p:ph idx="1"/>
          </p:nvPr>
        </p:nvSpPr>
        <p:spPr>
          <a:xfrm>
            <a:off x="179388" y="1196975"/>
            <a:ext cx="8229600" cy="4957763"/>
          </a:xfrm>
        </p:spPr>
        <p:txBody>
          <a:bodyPr>
            <a:normAutofit fontScale="77500" lnSpcReduction="20000"/>
          </a:bodyPr>
          <a:lstStyle/>
          <a:p>
            <a:pPr marL="420624" indent="-384048" fontAlgn="auto">
              <a:spcBef>
                <a:spcPct val="50000"/>
              </a:spcBef>
              <a:spcAft>
                <a:spcPts val="0"/>
              </a:spcAft>
              <a:buFontTx/>
              <a:buChar char="•"/>
              <a:defRPr/>
            </a:pPr>
            <a:r>
              <a:rPr lang="en-US" sz="3200" b="1" smtClean="0">
                <a:latin typeface="Arial Rounded MT Bold" pitchFamily="34" charset="0"/>
              </a:rPr>
              <a:t>On the morning of 12, Rabbi-ul-Awwal (August, 2, 570 A.D), when the sun was rising, the Holy Prophet Mohammed (s.a.w) was born and right away he bowed down (did the sajdah) to Allah. Then he raised his two little hands together, made a dua and recited the first Kalimah tayyabbah. </a:t>
            </a:r>
          </a:p>
          <a:p>
            <a:pPr marL="420624" indent="-384048" fontAlgn="auto">
              <a:spcBef>
                <a:spcPct val="50000"/>
              </a:spcBef>
              <a:spcAft>
                <a:spcPts val="0"/>
              </a:spcAft>
              <a:buFontTx/>
              <a:buChar char="•"/>
              <a:defRPr/>
            </a:pPr>
            <a:r>
              <a:rPr lang="en-US" sz="3200" b="1" smtClean="0">
                <a:latin typeface="Arial Rounded MT Bold" pitchFamily="34" charset="0"/>
              </a:rPr>
              <a:t>There was no candle in the house but Hazrat Muhammed (S.A.W)’s noor (his spiritual light) was so much that it had lightened the whole world, east to west immensely. *Subhan-Allah*</a:t>
            </a:r>
          </a:p>
          <a:p>
            <a:pPr marL="420624" indent="-384048" fontAlgn="auto">
              <a:spcBef>
                <a:spcPct val="50000"/>
              </a:spcBef>
              <a:spcAft>
                <a:spcPts val="0"/>
              </a:spcAft>
              <a:defRPr/>
            </a:pPr>
            <a:r>
              <a:rPr lang="en-US" sz="3200" b="1" i="1" smtClean="0">
                <a:solidFill>
                  <a:srgbClr val="FF3300"/>
                </a:solidFill>
                <a:latin typeface="Tahoma" pitchFamily="34" charset="0"/>
              </a:rPr>
              <a:t>(Qisa-sul-Anbiyah- Story Of Muhammed (s.a.w)’s Birth.)</a:t>
            </a:r>
          </a:p>
          <a:p>
            <a:pPr marL="420624" indent="-384048" fontAlgn="auto">
              <a:spcAft>
                <a:spcPts val="0"/>
              </a:spcAft>
              <a:defRPr/>
            </a:pPr>
            <a:endParaRPr lang="en-US"/>
          </a:p>
        </p:txBody>
      </p:sp>
      <p:pic>
        <p:nvPicPr>
          <p:cNvPr id="4" name="Picture 2" descr="http://storage16.tunefiles.com/files/thumbs/2014/05/09/1399627011bf65f-big-1.jpg"/>
          <p:cNvPicPr>
            <a:picLocks noChangeAspect="1" noChangeArrowheads="1"/>
          </p:cNvPicPr>
          <p:nvPr/>
        </p:nvPicPr>
        <p:blipFill>
          <a:blip r:embed="rId2" cstate="print">
            <a:duotone>
              <a:prstClr val="black"/>
              <a:srgbClr val="D9C3A5">
                <a:tint val="50000"/>
                <a:satMod val="180000"/>
              </a:srgbClr>
            </a:duotone>
          </a:blip>
          <a:srcRect l="19925" t="11111" r="20301" b="44444"/>
          <a:stretch>
            <a:fillRect/>
          </a:stretch>
        </p:blipFill>
        <p:spPr bwMode="auto">
          <a:xfrm>
            <a:off x="6172200" y="0"/>
            <a:ext cx="2971800" cy="914400"/>
          </a:xfrm>
          <a:prstGeom prst="rect">
            <a:avLst/>
          </a:prstGeom>
          <a:noFill/>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388" y="-152400"/>
            <a:ext cx="3478212" cy="647700"/>
          </a:xfrm>
        </p:spPr>
        <p:txBody>
          <a:bodyPr/>
          <a:lstStyle/>
          <a:p>
            <a:r>
              <a:rPr lang="en-US" sz="3600" b="1" smtClean="0">
                <a:latin typeface="Segoe UI Light" pitchFamily="34" charset="0"/>
              </a:rPr>
              <a:t>Family tree</a:t>
            </a:r>
            <a:endParaRPr lang="en-GB" sz="3600" b="1" smtClean="0">
              <a:latin typeface="Segoe UI Light" pitchFamily="34" charset="0"/>
            </a:endParaRPr>
          </a:p>
        </p:txBody>
      </p:sp>
      <p:sp>
        <p:nvSpPr>
          <p:cNvPr id="13" name="Rectangle 12"/>
          <p:cNvSpPr/>
          <p:nvPr/>
        </p:nvSpPr>
        <p:spPr>
          <a:xfrm>
            <a:off x="0" y="228600"/>
            <a:ext cx="228600" cy="838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noFill/>
            </a:endParaRPr>
          </a:p>
        </p:txBody>
      </p:sp>
      <p:pic>
        <p:nvPicPr>
          <p:cNvPr id="6" name="Picture 1026" descr="C:\Documents and Settings\HP\My Documents\My Pictures\Muhammad_tree.jpg"/>
          <p:cNvPicPr>
            <a:picLocks noChangeAspect="1" noChangeArrowheads="1"/>
          </p:cNvPicPr>
          <p:nvPr/>
        </p:nvPicPr>
        <p:blipFill>
          <a:blip r:embed="rId3" cstate="print"/>
          <a:srcRect/>
          <a:stretch>
            <a:fillRect/>
          </a:stretch>
        </p:blipFill>
        <p:spPr bwMode="auto">
          <a:xfrm>
            <a:off x="609600" y="762000"/>
            <a:ext cx="8078697" cy="5562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2" descr="http://storage16.tunefiles.com/files/thumbs/2014/05/09/1399627011bf65f-big-1.jpg"/>
          <p:cNvPicPr>
            <a:picLocks noChangeAspect="1" noChangeArrowheads="1"/>
          </p:cNvPicPr>
          <p:nvPr/>
        </p:nvPicPr>
        <p:blipFill>
          <a:blip r:embed="rId4" cstate="print">
            <a:duotone>
              <a:prstClr val="black"/>
              <a:srgbClr val="D9C3A5">
                <a:tint val="50000"/>
                <a:satMod val="180000"/>
              </a:srgbClr>
            </a:duotone>
          </a:blip>
          <a:srcRect l="19925" t="11111" r="20301" b="44444"/>
          <a:stretch>
            <a:fillRect/>
          </a:stretch>
        </p:blipFill>
        <p:spPr bwMode="auto">
          <a:xfrm>
            <a:off x="6172200" y="0"/>
            <a:ext cx="2971800" cy="685800"/>
          </a:xfrm>
          <a:prstGeom prst="rect">
            <a:avLst/>
          </a:prstGeom>
          <a:noFill/>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87042" name="Picture 2"/>
          <p:cNvPicPr>
            <a:picLocks noGrp="1" noChangeAspect="1" noChangeArrowheads="1"/>
          </p:cNvPicPr>
          <p:nvPr>
            <p:ph idx="1"/>
          </p:nvPr>
        </p:nvPicPr>
        <p:blipFill>
          <a:blip r:embed="rId2" cstate="print">
            <a:duotone>
              <a:prstClr val="black"/>
              <a:srgbClr val="D9C3A5">
                <a:tint val="50000"/>
                <a:satMod val="180000"/>
              </a:srgbClr>
            </a:duotone>
          </a:blip>
          <a:srcRect l="8353" r="8073"/>
          <a:stretch>
            <a:fillRect/>
          </a:stretch>
        </p:blipFill>
        <p:spPr bwMode="auto">
          <a:xfrm>
            <a:off x="-26351" y="0"/>
            <a:ext cx="9170351" cy="6858000"/>
          </a:xfrm>
          <a:prstGeom prst="rect">
            <a:avLst/>
          </a:prstGeom>
          <a:noFill/>
          <a:ln w="9525">
            <a:noFill/>
            <a:miter lim="800000"/>
            <a:headEnd/>
            <a:tailEnd/>
          </a:ln>
        </p:spPr>
      </p:pic>
      <p:pic>
        <p:nvPicPr>
          <p:cNvPr id="5" name="Picture 2" descr="http://storage16.tunefiles.com/files/thumbs/2014/05/09/1399627011bf65f-big-1.jpg"/>
          <p:cNvPicPr>
            <a:picLocks noChangeAspect="1" noChangeArrowheads="1"/>
          </p:cNvPicPr>
          <p:nvPr/>
        </p:nvPicPr>
        <p:blipFill>
          <a:blip r:embed="rId3" cstate="print">
            <a:duotone>
              <a:prstClr val="black"/>
              <a:srgbClr val="D9C3A5">
                <a:tint val="50000"/>
                <a:satMod val="180000"/>
              </a:srgbClr>
            </a:duotone>
          </a:blip>
          <a:srcRect l="19925" t="11111" r="20301" b="44444"/>
          <a:stretch>
            <a:fillRect/>
          </a:stretch>
        </p:blipFill>
        <p:spPr bwMode="auto">
          <a:xfrm>
            <a:off x="6172200" y="0"/>
            <a:ext cx="2971800" cy="685800"/>
          </a:xfrm>
          <a:prstGeom prst="rect">
            <a:avLst/>
          </a:prstGeom>
          <a:noFill/>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524000"/>
            <a:ext cx="7924800" cy="1905000"/>
          </a:xfrm>
          <a:solidFill>
            <a:schemeClr val="tx1"/>
          </a:solidFill>
        </p:spPr>
        <p:style>
          <a:lnRef idx="2">
            <a:schemeClr val="dk1">
              <a:shade val="50000"/>
            </a:schemeClr>
          </a:lnRef>
          <a:fillRef idx="1">
            <a:schemeClr val="dk1"/>
          </a:fillRef>
          <a:effectRef idx="0">
            <a:schemeClr val="dk1"/>
          </a:effectRef>
          <a:fontRef idx="minor">
            <a:schemeClr val="lt1"/>
          </a:fontRef>
        </p:style>
        <p:txBody>
          <a:bodyPr>
            <a:normAutofit fontScale="90000"/>
          </a:bodyPr>
          <a:lstStyle/>
          <a:p>
            <a:pPr algn="ctr"/>
            <a:r>
              <a:rPr lang="en-US" sz="7300" dirty="0" smtClean="0">
                <a:solidFill>
                  <a:srgbClr val="FF0000"/>
                </a:solidFill>
              </a:rPr>
              <a:t>Islamic</a:t>
            </a:r>
            <a:r>
              <a:rPr lang="en-US" sz="9800" dirty="0" smtClean="0">
                <a:solidFill>
                  <a:srgbClr val="FF0000"/>
                </a:solidFill>
              </a:rPr>
              <a:t> </a:t>
            </a:r>
            <a:r>
              <a:rPr lang="en-US" sz="7300" dirty="0" smtClean="0">
                <a:solidFill>
                  <a:srgbClr val="FF0000"/>
                </a:solidFill>
              </a:rPr>
              <a:t>Studies</a:t>
            </a:r>
            <a:r>
              <a:rPr lang="en-US" sz="6000" dirty="0" smtClean="0">
                <a:solidFill>
                  <a:srgbClr val="FF0000"/>
                </a:solidFill>
              </a:rPr>
              <a:t/>
            </a:r>
            <a:br>
              <a:rPr lang="en-US" sz="6000" dirty="0" smtClean="0">
                <a:solidFill>
                  <a:srgbClr val="FF0000"/>
                </a:solidFill>
              </a:rPr>
            </a:br>
            <a:endParaRPr lang="en-US" sz="6000" dirty="0">
              <a:solidFill>
                <a:srgbClr val="FF0000"/>
              </a:solidFill>
            </a:endParaRPr>
          </a:p>
        </p:txBody>
      </p:sp>
      <p:sp>
        <p:nvSpPr>
          <p:cNvPr id="4" name="Slide Number Placeholder 3"/>
          <p:cNvSpPr>
            <a:spLocks noGrp="1"/>
          </p:cNvSpPr>
          <p:nvPr>
            <p:ph type="sldNum" sz="quarter" idx="11"/>
          </p:nvPr>
        </p:nvSpPr>
        <p:spPr/>
        <p:txBody>
          <a:bodyPr/>
          <a:lstStyle/>
          <a:p>
            <a:fld id="{78C91BCE-F812-4952-A23B-44D6EE9BB165}" type="slidenum">
              <a:rPr lang="en-US" smtClean="0"/>
              <a:pPr/>
              <a:t>2</a:t>
            </a:fld>
            <a:endParaRPr lang="en-US"/>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88066" name="Picture 2"/>
          <p:cNvPicPr>
            <a:picLocks noGrp="1" noChangeAspect="1" noChangeArrowheads="1"/>
          </p:cNvPicPr>
          <p:nvPr>
            <p:ph idx="1"/>
          </p:nvPr>
        </p:nvPicPr>
        <p:blipFill>
          <a:blip r:embed="rId2" cstate="print">
            <a:duotone>
              <a:prstClr val="black"/>
              <a:srgbClr val="D9C3A5">
                <a:tint val="50000"/>
                <a:satMod val="180000"/>
              </a:srgbClr>
            </a:duotone>
          </a:blip>
          <a:srcRect l="8353" r="8073"/>
          <a:stretch>
            <a:fillRect/>
          </a:stretch>
        </p:blipFill>
        <p:spPr bwMode="auto">
          <a:xfrm>
            <a:off x="0" y="0"/>
            <a:ext cx="9170350" cy="6857999"/>
          </a:xfrm>
          <a:prstGeom prst="rect">
            <a:avLst/>
          </a:prstGeom>
          <a:noFill/>
          <a:ln w="9525">
            <a:noFill/>
            <a:miter lim="800000"/>
            <a:headEnd/>
            <a:tailEnd/>
          </a:ln>
        </p:spPr>
      </p:pic>
      <p:pic>
        <p:nvPicPr>
          <p:cNvPr id="5" name="Picture 2" descr="http://storage16.tunefiles.com/files/thumbs/2014/05/09/1399627011bf65f-big-1.jpg"/>
          <p:cNvPicPr>
            <a:picLocks noChangeAspect="1" noChangeArrowheads="1"/>
          </p:cNvPicPr>
          <p:nvPr/>
        </p:nvPicPr>
        <p:blipFill>
          <a:blip r:embed="rId3" cstate="print">
            <a:duotone>
              <a:prstClr val="black"/>
              <a:srgbClr val="D9C3A5">
                <a:tint val="50000"/>
                <a:satMod val="180000"/>
              </a:srgbClr>
            </a:duotone>
          </a:blip>
          <a:srcRect l="19925" t="11111" r="20301" b="44444"/>
          <a:stretch>
            <a:fillRect/>
          </a:stretch>
        </p:blipFill>
        <p:spPr bwMode="auto">
          <a:xfrm>
            <a:off x="76200" y="2743200"/>
            <a:ext cx="2971800" cy="685800"/>
          </a:xfrm>
          <a:prstGeom prst="rect">
            <a:avLst/>
          </a:prstGeom>
          <a:noFill/>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89090" name="Picture 2"/>
          <p:cNvPicPr>
            <a:picLocks noChangeAspect="1" noChangeArrowheads="1"/>
          </p:cNvPicPr>
          <p:nvPr/>
        </p:nvPicPr>
        <p:blipFill>
          <a:blip r:embed="rId2" cstate="print">
            <a:duotone>
              <a:prstClr val="black"/>
              <a:srgbClr val="D9C3A5">
                <a:tint val="50000"/>
                <a:satMod val="180000"/>
              </a:srgbClr>
            </a:duotone>
          </a:blip>
          <a:srcRect l="8750" r="8750"/>
          <a:stretch>
            <a:fillRect/>
          </a:stretch>
        </p:blipFill>
        <p:spPr bwMode="auto">
          <a:xfrm>
            <a:off x="0" y="0"/>
            <a:ext cx="9144000" cy="6858000"/>
          </a:xfrm>
          <a:prstGeom prst="rect">
            <a:avLst/>
          </a:prstGeom>
          <a:noFill/>
          <a:ln w="9525">
            <a:noFill/>
            <a:miter lim="800000"/>
            <a:headEnd/>
            <a:tailEnd/>
          </a:ln>
        </p:spPr>
      </p:pic>
      <p:pic>
        <p:nvPicPr>
          <p:cNvPr id="5" name="Picture 2" descr="http://storage16.tunefiles.com/files/thumbs/2014/05/09/1399627011bf65f-big-1.jpg"/>
          <p:cNvPicPr>
            <a:picLocks noChangeAspect="1" noChangeArrowheads="1"/>
          </p:cNvPicPr>
          <p:nvPr/>
        </p:nvPicPr>
        <p:blipFill>
          <a:blip r:embed="rId3" cstate="print">
            <a:duotone>
              <a:prstClr val="black"/>
              <a:srgbClr val="D9C3A5">
                <a:tint val="50000"/>
                <a:satMod val="180000"/>
              </a:srgbClr>
            </a:duotone>
          </a:blip>
          <a:srcRect l="19925" t="11111" r="20301" b="44444"/>
          <a:stretch>
            <a:fillRect/>
          </a:stretch>
        </p:blipFill>
        <p:spPr bwMode="auto">
          <a:xfrm>
            <a:off x="6477000" y="0"/>
            <a:ext cx="2667000" cy="914400"/>
          </a:xfrm>
          <a:prstGeom prst="rect">
            <a:avLst/>
          </a:prstGeom>
          <a:noFill/>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flipV="1">
            <a:off x="4876800" y="1295400"/>
            <a:ext cx="3124200" cy="5257800"/>
          </a:xfrm>
          <a:prstGeom prst="rect">
            <a:avLst/>
          </a:prstGeom>
          <a:solidFill>
            <a:srgbClr val="19A2D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anchor="b"/>
          <a:lstStyle/>
          <a:p>
            <a:pPr fontAlgn="auto">
              <a:spcBef>
                <a:spcPts val="0"/>
              </a:spcBef>
              <a:spcAft>
                <a:spcPts val="0"/>
              </a:spcAft>
              <a:defRPr/>
            </a:pPr>
            <a:endParaRPr lang="en-GB" dirty="0"/>
          </a:p>
        </p:txBody>
      </p:sp>
      <p:sp>
        <p:nvSpPr>
          <p:cNvPr id="21" name="Rectangle 20"/>
          <p:cNvSpPr/>
          <p:nvPr/>
        </p:nvSpPr>
        <p:spPr>
          <a:xfrm>
            <a:off x="914400" y="1295400"/>
            <a:ext cx="2971800" cy="5334000"/>
          </a:xfrm>
          <a:prstGeom prst="rect">
            <a:avLst/>
          </a:prstGeom>
          <a:solidFill>
            <a:srgbClr val="FF009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anchor="b"/>
          <a:lstStyle/>
          <a:p>
            <a:pPr fontAlgn="auto">
              <a:spcBef>
                <a:spcPts val="0"/>
              </a:spcBef>
              <a:spcAft>
                <a:spcPts val="0"/>
              </a:spcAft>
              <a:defRPr/>
            </a:pPr>
            <a:endParaRPr lang="en-GB" dirty="0"/>
          </a:p>
        </p:txBody>
      </p:sp>
      <p:sp>
        <p:nvSpPr>
          <p:cNvPr id="25604" name="Title 3"/>
          <p:cNvSpPr>
            <a:spLocks noGrp="1"/>
          </p:cNvSpPr>
          <p:nvPr>
            <p:ph type="title"/>
          </p:nvPr>
        </p:nvSpPr>
        <p:spPr>
          <a:xfrm>
            <a:off x="179388" y="333375"/>
            <a:ext cx="8736012" cy="647700"/>
          </a:xfrm>
        </p:spPr>
        <p:txBody>
          <a:bodyPr>
            <a:normAutofit/>
          </a:bodyPr>
          <a:lstStyle/>
          <a:p>
            <a:r>
              <a:rPr lang="en-GB" sz="3600" b="1" dirty="0" smtClean="0">
                <a:latin typeface="Segoe UI Light" pitchFamily="34" charset="0"/>
              </a:rPr>
              <a:t>Arabia before and after MUHAMMAD(</a:t>
            </a:r>
            <a:r>
              <a:rPr lang="en-GB" sz="3600" b="1" dirty="0" err="1" smtClean="0">
                <a:latin typeface="Segoe UI Light" pitchFamily="34" charset="0"/>
              </a:rPr>
              <a:t>pbuh</a:t>
            </a:r>
            <a:r>
              <a:rPr lang="en-GB" sz="3600" b="1" dirty="0" smtClean="0">
                <a:latin typeface="Segoe UI Light" pitchFamily="34" charset="0"/>
              </a:rPr>
              <a:t>) </a:t>
            </a:r>
          </a:p>
        </p:txBody>
      </p:sp>
      <p:sp>
        <p:nvSpPr>
          <p:cNvPr id="8" name="Rectangle 7"/>
          <p:cNvSpPr/>
          <p:nvPr/>
        </p:nvSpPr>
        <p:spPr>
          <a:xfrm>
            <a:off x="914400" y="1295400"/>
            <a:ext cx="2971800" cy="5334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anchor="b"/>
          <a:lstStyle/>
          <a:p>
            <a:pPr marL="571500" indent="-571500" fontAlgn="auto">
              <a:spcBef>
                <a:spcPts val="0"/>
              </a:spcBef>
              <a:spcAft>
                <a:spcPts val="0"/>
              </a:spcAft>
              <a:defRPr/>
            </a:pPr>
            <a:r>
              <a:rPr lang="en-GB" sz="2000" b="1" dirty="0">
                <a:latin typeface="Segoe UI Light" pitchFamily="34" charset="0"/>
              </a:rPr>
              <a:t>BEFORE</a:t>
            </a:r>
          </a:p>
          <a:p>
            <a:pPr marL="571500" indent="-571500" fontAlgn="auto">
              <a:spcBef>
                <a:spcPts val="0"/>
              </a:spcBef>
              <a:spcAft>
                <a:spcPts val="0"/>
              </a:spcAft>
              <a:buFont typeface="Arial" pitchFamily="34" charset="0"/>
              <a:buChar char="•"/>
              <a:defRPr/>
            </a:pPr>
            <a:endParaRPr lang="en-GB" sz="1400" b="1" dirty="0">
              <a:latin typeface="Segoe UI Light" pitchFamily="34" charset="0"/>
            </a:endParaRPr>
          </a:p>
          <a:p>
            <a:pPr marL="571500" indent="-571500" fontAlgn="auto">
              <a:spcBef>
                <a:spcPts val="0"/>
              </a:spcBef>
              <a:spcAft>
                <a:spcPts val="0"/>
              </a:spcAft>
              <a:buFont typeface="Arial" pitchFamily="34" charset="0"/>
              <a:buChar char="•"/>
              <a:defRPr/>
            </a:pPr>
            <a:r>
              <a:rPr lang="en-GB" sz="2000" b="1" dirty="0">
                <a:latin typeface="Segoe UI Light" pitchFamily="34" charset="0"/>
              </a:rPr>
              <a:t>True Concept of God- Lost</a:t>
            </a:r>
          </a:p>
          <a:p>
            <a:pPr marL="571500" indent="-571500" fontAlgn="auto">
              <a:spcBef>
                <a:spcPts val="0"/>
              </a:spcBef>
              <a:spcAft>
                <a:spcPts val="0"/>
              </a:spcAft>
              <a:buFont typeface="Arial" pitchFamily="34" charset="0"/>
              <a:buChar char="•"/>
              <a:defRPr/>
            </a:pPr>
            <a:r>
              <a:rPr lang="en-GB" sz="2000" b="1" dirty="0">
                <a:latin typeface="Segoe UI Light" pitchFamily="34" charset="0"/>
              </a:rPr>
              <a:t>Ignorance &amp; Darkness</a:t>
            </a:r>
          </a:p>
          <a:p>
            <a:pPr marL="571500" indent="-571500" fontAlgn="auto">
              <a:spcBef>
                <a:spcPts val="0"/>
              </a:spcBef>
              <a:spcAft>
                <a:spcPts val="0"/>
              </a:spcAft>
              <a:buFont typeface="Arial" pitchFamily="34" charset="0"/>
              <a:buChar char="•"/>
              <a:defRPr/>
            </a:pPr>
            <a:r>
              <a:rPr lang="en-GB" sz="2000" b="1" dirty="0">
                <a:latin typeface="Segoe UI Light" pitchFamily="34" charset="0"/>
              </a:rPr>
              <a:t>Barbarism &amp; ruthlessness</a:t>
            </a:r>
          </a:p>
          <a:p>
            <a:pPr marL="571500" indent="-571500" fontAlgn="auto">
              <a:spcBef>
                <a:spcPts val="0"/>
              </a:spcBef>
              <a:spcAft>
                <a:spcPts val="0"/>
              </a:spcAft>
              <a:buFont typeface="Arial" pitchFamily="34" charset="0"/>
              <a:buChar char="•"/>
              <a:defRPr/>
            </a:pPr>
            <a:r>
              <a:rPr lang="en-GB" sz="2000" b="1" dirty="0">
                <a:latin typeface="Segoe UI Light" pitchFamily="34" charset="0"/>
              </a:rPr>
              <a:t>Sexual Slavery, Nudity &amp; Persecution of women</a:t>
            </a:r>
          </a:p>
          <a:p>
            <a:pPr marL="571500" indent="-571500" fontAlgn="auto">
              <a:spcBef>
                <a:spcPts val="0"/>
              </a:spcBef>
              <a:spcAft>
                <a:spcPts val="0"/>
              </a:spcAft>
              <a:buFont typeface="Arial" pitchFamily="34" charset="0"/>
              <a:buChar char="•"/>
              <a:defRPr/>
            </a:pPr>
            <a:r>
              <a:rPr lang="en-GB" sz="2000" b="1" dirty="0">
                <a:latin typeface="Segoe UI Light" pitchFamily="34" charset="0"/>
              </a:rPr>
              <a:t>Usury and Exploitation</a:t>
            </a:r>
          </a:p>
          <a:p>
            <a:pPr marL="571500" indent="-571500" fontAlgn="auto">
              <a:spcBef>
                <a:spcPts val="0"/>
              </a:spcBef>
              <a:spcAft>
                <a:spcPts val="0"/>
              </a:spcAft>
              <a:buFont typeface="Arial" pitchFamily="34" charset="0"/>
              <a:buChar char="•"/>
              <a:defRPr/>
            </a:pPr>
            <a:r>
              <a:rPr lang="en-GB" sz="2000" b="1" dirty="0">
                <a:latin typeface="Segoe UI Light" pitchFamily="34" charset="0"/>
              </a:rPr>
              <a:t>Fear and terror</a:t>
            </a:r>
          </a:p>
          <a:p>
            <a:pPr marL="571500" indent="-571500" fontAlgn="auto">
              <a:spcBef>
                <a:spcPts val="0"/>
              </a:spcBef>
              <a:spcAft>
                <a:spcPts val="0"/>
              </a:spcAft>
              <a:buFont typeface="Arial" pitchFamily="34" charset="0"/>
              <a:buChar char="•"/>
              <a:defRPr/>
            </a:pPr>
            <a:r>
              <a:rPr lang="en-GB" sz="2000" b="1" dirty="0">
                <a:latin typeface="Segoe UI Light" pitchFamily="34" charset="0"/>
              </a:rPr>
              <a:t>Class and </a:t>
            </a:r>
            <a:r>
              <a:rPr lang="en-GB" sz="2000" b="1" dirty="0" err="1">
                <a:latin typeface="Segoe UI Light" pitchFamily="34" charset="0"/>
              </a:rPr>
              <a:t>Color</a:t>
            </a:r>
            <a:r>
              <a:rPr lang="en-GB" sz="2000" b="1" dirty="0">
                <a:latin typeface="Segoe UI Light" pitchFamily="34" charset="0"/>
              </a:rPr>
              <a:t> </a:t>
            </a:r>
          </a:p>
          <a:p>
            <a:pPr marL="571500" indent="-571500" fontAlgn="auto">
              <a:spcBef>
                <a:spcPts val="0"/>
              </a:spcBef>
              <a:spcAft>
                <a:spcPts val="0"/>
              </a:spcAft>
              <a:buFont typeface="Arial" pitchFamily="34" charset="0"/>
              <a:buChar char="•"/>
              <a:defRPr/>
            </a:pPr>
            <a:r>
              <a:rPr lang="en-GB" sz="2000" b="1" dirty="0">
                <a:latin typeface="Segoe UI Light" pitchFamily="34" charset="0"/>
              </a:rPr>
              <a:t>discrimination</a:t>
            </a:r>
          </a:p>
          <a:p>
            <a:pPr marL="571500" indent="-571500" fontAlgn="auto">
              <a:spcBef>
                <a:spcPts val="0"/>
              </a:spcBef>
              <a:spcAft>
                <a:spcPts val="0"/>
              </a:spcAft>
              <a:buFont typeface="Arial" pitchFamily="34" charset="0"/>
              <a:buChar char="•"/>
              <a:defRPr/>
            </a:pPr>
            <a:endParaRPr lang="en-GB" sz="1400" b="1" dirty="0">
              <a:latin typeface="Segoe UI Light" pitchFamily="34" charset="0"/>
            </a:endParaRPr>
          </a:p>
        </p:txBody>
      </p:sp>
      <p:sp>
        <p:nvSpPr>
          <p:cNvPr id="10" name="Rectangle 9"/>
          <p:cNvSpPr/>
          <p:nvPr/>
        </p:nvSpPr>
        <p:spPr>
          <a:xfrm>
            <a:off x="4876800" y="1295400"/>
            <a:ext cx="3124200" cy="5257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anchor="b"/>
          <a:lstStyle/>
          <a:p>
            <a:pPr fontAlgn="auto">
              <a:spcBef>
                <a:spcPts val="0"/>
              </a:spcBef>
              <a:spcAft>
                <a:spcPts val="0"/>
              </a:spcAft>
              <a:defRPr/>
            </a:pPr>
            <a:r>
              <a:rPr lang="en-GB" sz="2000" b="1" dirty="0">
                <a:latin typeface="Segoe UI Light" pitchFamily="34" charset="0"/>
              </a:rPr>
              <a:t>AFTER</a:t>
            </a:r>
          </a:p>
          <a:p>
            <a:pPr fontAlgn="auto">
              <a:spcBef>
                <a:spcPts val="0"/>
              </a:spcBef>
              <a:spcAft>
                <a:spcPts val="0"/>
              </a:spcAft>
              <a:defRPr/>
            </a:pPr>
            <a:endParaRPr lang="en-GB" sz="2000" b="1" dirty="0">
              <a:latin typeface="Segoe UI Light" pitchFamily="34" charset="0"/>
            </a:endParaRPr>
          </a:p>
          <a:p>
            <a:pPr fontAlgn="auto">
              <a:spcBef>
                <a:spcPts val="0"/>
              </a:spcBef>
              <a:spcAft>
                <a:spcPts val="0"/>
              </a:spcAft>
              <a:buFont typeface="Arial" pitchFamily="34" charset="0"/>
              <a:buChar char="•"/>
              <a:defRPr/>
            </a:pPr>
            <a:r>
              <a:rPr lang="en-GB" sz="2000" b="1" dirty="0">
                <a:latin typeface="Segoe UI Light" pitchFamily="34" charset="0"/>
              </a:rPr>
              <a:t> True Concept of God- Restored</a:t>
            </a:r>
          </a:p>
          <a:p>
            <a:pPr fontAlgn="auto">
              <a:spcBef>
                <a:spcPts val="0"/>
              </a:spcBef>
              <a:spcAft>
                <a:spcPts val="0"/>
              </a:spcAft>
              <a:buFont typeface="Arial" pitchFamily="34" charset="0"/>
              <a:buChar char="•"/>
              <a:defRPr/>
            </a:pPr>
            <a:endParaRPr lang="en-GB" sz="2000" b="1" dirty="0">
              <a:latin typeface="Segoe UI Light" pitchFamily="34" charset="0"/>
            </a:endParaRPr>
          </a:p>
          <a:p>
            <a:pPr fontAlgn="auto">
              <a:spcBef>
                <a:spcPts val="0"/>
              </a:spcBef>
              <a:spcAft>
                <a:spcPts val="0"/>
              </a:spcAft>
              <a:buFont typeface="Arial" pitchFamily="34" charset="0"/>
              <a:buChar char="•"/>
              <a:defRPr/>
            </a:pPr>
            <a:r>
              <a:rPr lang="en-GB" sz="2000" b="1" dirty="0">
                <a:latin typeface="Segoe UI Light" pitchFamily="34" charset="0"/>
              </a:rPr>
              <a:t> Knowledge &amp; Light</a:t>
            </a:r>
          </a:p>
          <a:p>
            <a:pPr fontAlgn="auto">
              <a:spcBef>
                <a:spcPts val="0"/>
              </a:spcBef>
              <a:spcAft>
                <a:spcPts val="0"/>
              </a:spcAft>
              <a:buFont typeface="Arial" pitchFamily="34" charset="0"/>
              <a:buChar char="•"/>
              <a:defRPr/>
            </a:pPr>
            <a:endParaRPr lang="en-GB" sz="2000" b="1" dirty="0">
              <a:latin typeface="Segoe UI Light" pitchFamily="34" charset="0"/>
            </a:endParaRPr>
          </a:p>
          <a:p>
            <a:pPr fontAlgn="auto">
              <a:spcBef>
                <a:spcPts val="0"/>
              </a:spcBef>
              <a:spcAft>
                <a:spcPts val="0"/>
              </a:spcAft>
              <a:buFont typeface="Arial" pitchFamily="34" charset="0"/>
              <a:buChar char="•"/>
              <a:defRPr/>
            </a:pPr>
            <a:r>
              <a:rPr lang="en-GB" sz="2000" b="1" dirty="0">
                <a:latin typeface="Segoe UI Light" pitchFamily="34" charset="0"/>
              </a:rPr>
              <a:t> Kindness &amp; mercy</a:t>
            </a:r>
          </a:p>
          <a:p>
            <a:pPr fontAlgn="auto">
              <a:spcBef>
                <a:spcPts val="0"/>
              </a:spcBef>
              <a:spcAft>
                <a:spcPts val="0"/>
              </a:spcAft>
              <a:buFont typeface="Arial" pitchFamily="34" charset="0"/>
              <a:buChar char="•"/>
              <a:defRPr/>
            </a:pPr>
            <a:endParaRPr lang="en-GB" sz="2000" b="1" dirty="0">
              <a:latin typeface="Segoe UI Light" pitchFamily="34" charset="0"/>
            </a:endParaRPr>
          </a:p>
          <a:p>
            <a:pPr fontAlgn="auto">
              <a:spcBef>
                <a:spcPts val="0"/>
              </a:spcBef>
              <a:spcAft>
                <a:spcPts val="0"/>
              </a:spcAft>
              <a:buFont typeface="Arial" pitchFamily="34" charset="0"/>
              <a:buChar char="•"/>
              <a:defRPr/>
            </a:pPr>
            <a:r>
              <a:rPr lang="en-GB" sz="2000" b="1" dirty="0">
                <a:latin typeface="Segoe UI Light" pitchFamily="34" charset="0"/>
              </a:rPr>
              <a:t> Women’s status and rights</a:t>
            </a:r>
          </a:p>
          <a:p>
            <a:pPr fontAlgn="auto">
              <a:spcBef>
                <a:spcPts val="0"/>
              </a:spcBef>
              <a:spcAft>
                <a:spcPts val="0"/>
              </a:spcAft>
              <a:buFont typeface="Arial" pitchFamily="34" charset="0"/>
              <a:buChar char="•"/>
              <a:defRPr/>
            </a:pPr>
            <a:endParaRPr lang="en-GB" sz="2000" b="1" dirty="0">
              <a:latin typeface="Segoe UI Light" pitchFamily="34" charset="0"/>
            </a:endParaRPr>
          </a:p>
          <a:p>
            <a:pPr fontAlgn="auto">
              <a:spcBef>
                <a:spcPts val="0"/>
              </a:spcBef>
              <a:spcAft>
                <a:spcPts val="0"/>
              </a:spcAft>
              <a:buFont typeface="Arial" pitchFamily="34" charset="0"/>
              <a:buChar char="•"/>
              <a:defRPr/>
            </a:pPr>
            <a:r>
              <a:rPr lang="en-GB" sz="2000" b="1" dirty="0">
                <a:latin typeface="Segoe UI Light" pitchFamily="34" charset="0"/>
              </a:rPr>
              <a:t> Justice and fairness</a:t>
            </a:r>
          </a:p>
          <a:p>
            <a:pPr fontAlgn="auto">
              <a:spcBef>
                <a:spcPts val="0"/>
              </a:spcBef>
              <a:spcAft>
                <a:spcPts val="0"/>
              </a:spcAft>
              <a:buFont typeface="Arial" pitchFamily="34" charset="0"/>
              <a:buChar char="•"/>
              <a:defRPr/>
            </a:pPr>
            <a:endParaRPr lang="en-GB" sz="2000" b="1" dirty="0">
              <a:latin typeface="Segoe UI Light" pitchFamily="34" charset="0"/>
            </a:endParaRPr>
          </a:p>
          <a:p>
            <a:pPr fontAlgn="auto">
              <a:spcBef>
                <a:spcPts val="0"/>
              </a:spcBef>
              <a:spcAft>
                <a:spcPts val="0"/>
              </a:spcAft>
              <a:buFont typeface="Arial" pitchFamily="34" charset="0"/>
              <a:buChar char="•"/>
              <a:defRPr/>
            </a:pPr>
            <a:r>
              <a:rPr lang="en-GB" sz="2000" b="1" dirty="0">
                <a:latin typeface="Segoe UI Light" pitchFamily="34" charset="0"/>
              </a:rPr>
              <a:t> Peace and security</a:t>
            </a:r>
          </a:p>
          <a:p>
            <a:pPr fontAlgn="auto">
              <a:spcBef>
                <a:spcPts val="0"/>
              </a:spcBef>
              <a:spcAft>
                <a:spcPts val="0"/>
              </a:spcAft>
              <a:buFont typeface="Arial" pitchFamily="34" charset="0"/>
              <a:buChar char="•"/>
              <a:defRPr/>
            </a:pPr>
            <a:endParaRPr lang="en-GB" sz="2000" b="1" dirty="0">
              <a:latin typeface="Segoe UI Light" pitchFamily="34" charset="0"/>
            </a:endParaRPr>
          </a:p>
          <a:p>
            <a:pPr fontAlgn="auto">
              <a:spcBef>
                <a:spcPts val="0"/>
              </a:spcBef>
              <a:spcAft>
                <a:spcPts val="0"/>
              </a:spcAft>
              <a:buFont typeface="Arial" pitchFamily="34" charset="0"/>
              <a:buChar char="•"/>
              <a:defRPr/>
            </a:pPr>
            <a:r>
              <a:rPr lang="en-GB" sz="2000" b="1" dirty="0">
                <a:latin typeface="Segoe UI Light" pitchFamily="34" charset="0"/>
              </a:rPr>
              <a:t> Love and Brotherhood</a:t>
            </a:r>
          </a:p>
        </p:txBody>
      </p:sp>
      <p:sp>
        <p:nvSpPr>
          <p:cNvPr id="13" name="Rectangle 12"/>
          <p:cNvSpPr/>
          <p:nvPr/>
        </p:nvSpPr>
        <p:spPr>
          <a:xfrm>
            <a:off x="0" y="228600"/>
            <a:ext cx="228600" cy="838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noFill/>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388" y="-76200"/>
            <a:ext cx="8229600" cy="647700"/>
          </a:xfrm>
        </p:spPr>
        <p:txBody>
          <a:bodyPr>
            <a:normAutofit/>
          </a:bodyPr>
          <a:lstStyle/>
          <a:p>
            <a:pPr fontAlgn="auto">
              <a:spcAft>
                <a:spcPts val="0"/>
              </a:spcAft>
              <a:defRPr/>
            </a:pPr>
            <a:r>
              <a:rPr lang="en-GB" sz="3200" b="1" smtClean="0">
                <a:latin typeface="Segoe UI Light" pitchFamily="34" charset="0"/>
              </a:rPr>
              <a:t>MUHAMMAD(pbuh) – </a:t>
            </a:r>
            <a:r>
              <a:rPr lang="en-GB" sz="3200" b="1" dirty="0" smtClean="0">
                <a:latin typeface="Segoe UI Light" pitchFamily="34" charset="0"/>
              </a:rPr>
              <a:t>Youth and Marriage</a:t>
            </a:r>
            <a:endParaRPr lang="en-GB" sz="3200" b="1" dirty="0">
              <a:latin typeface="Segoe UI Light" pitchFamily="34" charset="0"/>
            </a:endParaRPr>
          </a:p>
        </p:txBody>
      </p:sp>
      <p:sp>
        <p:nvSpPr>
          <p:cNvPr id="18" name="TextBox 17"/>
          <p:cNvSpPr txBox="1"/>
          <p:nvPr/>
        </p:nvSpPr>
        <p:spPr>
          <a:xfrm>
            <a:off x="0" y="6172200"/>
            <a:ext cx="1143000" cy="304800"/>
          </a:xfrm>
          <a:prstGeom prst="rect">
            <a:avLst/>
          </a:prstGeom>
        </p:spPr>
        <p:txBody>
          <a:bodyPr anchor="ctr"/>
          <a:lstStyle/>
          <a:p>
            <a:pPr fontAlgn="auto">
              <a:spcBef>
                <a:spcPts val="0"/>
              </a:spcBef>
              <a:spcAft>
                <a:spcPts val="0"/>
              </a:spcAft>
              <a:defRPr/>
            </a:pPr>
            <a:endParaRPr lang="en-US" sz="2800" dirty="0">
              <a:solidFill>
                <a:schemeClr val="bg1">
                  <a:lumMod val="75000"/>
                </a:schemeClr>
              </a:solidFill>
              <a:latin typeface="+mn-lt"/>
              <a:cs typeface="+mn-cs"/>
            </a:endParaRPr>
          </a:p>
        </p:txBody>
      </p:sp>
      <p:sp>
        <p:nvSpPr>
          <p:cNvPr id="29" name="TextBox 28"/>
          <p:cNvSpPr txBox="1">
            <a:spLocks noChangeArrowheads="1"/>
          </p:cNvSpPr>
          <p:nvPr/>
        </p:nvSpPr>
        <p:spPr bwMode="auto">
          <a:xfrm>
            <a:off x="2895600" y="2667000"/>
            <a:ext cx="5334000" cy="1981200"/>
          </a:xfrm>
          <a:prstGeom prst="rect">
            <a:avLst/>
          </a:prstGeom>
          <a:noFill/>
          <a:ln w="9525">
            <a:noFill/>
            <a:miter lim="800000"/>
            <a:headEnd/>
            <a:tailEnd/>
          </a:ln>
        </p:spPr>
        <p:txBody>
          <a:bodyPr anchor="ctr"/>
          <a:lstStyle/>
          <a:p>
            <a:pPr marL="514350" indent="-514350">
              <a:buFontTx/>
              <a:buAutoNum type="alphaLcParenR" startAt="3"/>
            </a:pPr>
            <a:r>
              <a:rPr lang="en-GB" sz="2000" smtClean="0">
                <a:solidFill>
                  <a:schemeClr val="bg1"/>
                </a:solidFill>
                <a:latin typeface="Segoe UI Light" pitchFamily="34" charset="0"/>
              </a:rPr>
              <a:t>MUHAMMAD(pbuh) (pbuh)  </a:t>
            </a:r>
            <a:r>
              <a:rPr lang="en-GB" sz="2000">
                <a:solidFill>
                  <a:schemeClr val="bg1"/>
                </a:solidFill>
                <a:latin typeface="Segoe UI Light" pitchFamily="34" charset="0"/>
              </a:rPr>
              <a:t>married Khadija, a beautiful and honourable widow  at the age of 25 while She was 40 years of age. </a:t>
            </a:r>
          </a:p>
          <a:p>
            <a:pPr marL="514350" indent="-514350">
              <a:buFontTx/>
              <a:buAutoNum type="alphaLcParenR" startAt="3"/>
            </a:pPr>
            <a:r>
              <a:rPr lang="en-GB" sz="2000" smtClean="0">
                <a:solidFill>
                  <a:schemeClr val="bg1"/>
                </a:solidFill>
                <a:latin typeface="Segoe UI Light" pitchFamily="34" charset="0"/>
              </a:rPr>
              <a:t>MUHAMMAD(pbuh) (pbuh)  took other wives after her for several reasons:</a:t>
            </a:r>
            <a:endParaRPr lang="en-GB" sz="2000">
              <a:solidFill>
                <a:schemeClr val="bg1"/>
              </a:solidFill>
              <a:latin typeface="Segoe UI Light" pitchFamily="34" charset="0"/>
            </a:endParaRPr>
          </a:p>
        </p:txBody>
      </p:sp>
      <p:sp>
        <p:nvSpPr>
          <p:cNvPr id="30" name="TextBox 29"/>
          <p:cNvSpPr txBox="1"/>
          <p:nvPr/>
        </p:nvSpPr>
        <p:spPr>
          <a:xfrm>
            <a:off x="2895600" y="1295400"/>
            <a:ext cx="5715000" cy="1295400"/>
          </a:xfrm>
          <a:prstGeom prst="rect">
            <a:avLst/>
          </a:prstGeom>
        </p:spPr>
        <p:txBody>
          <a:bodyPr anchor="ctr"/>
          <a:lstStyle/>
          <a:p>
            <a:pPr marL="457200" indent="-457200" fontAlgn="auto">
              <a:spcBef>
                <a:spcPts val="0"/>
              </a:spcBef>
              <a:spcAft>
                <a:spcPts val="0"/>
              </a:spcAft>
              <a:buFontTx/>
              <a:buAutoNum type="alphaLcParenR"/>
              <a:defRPr/>
            </a:pPr>
            <a:r>
              <a:rPr lang="en-GB" sz="2000">
                <a:solidFill>
                  <a:schemeClr val="bg1"/>
                </a:solidFill>
                <a:latin typeface="Segoe UI Light" pitchFamily="34" charset="0"/>
                <a:cs typeface="+mn-cs"/>
              </a:rPr>
              <a:t>Although </a:t>
            </a:r>
            <a:r>
              <a:rPr lang="en-GB" sz="2000" smtClean="0">
                <a:solidFill>
                  <a:schemeClr val="bg1"/>
                </a:solidFill>
                <a:latin typeface="Segoe UI Light" pitchFamily="34" charset="0"/>
                <a:cs typeface="+mn-cs"/>
              </a:rPr>
              <a:t>MUHAMMAD(pbuh) (pbuh)  </a:t>
            </a:r>
            <a:r>
              <a:rPr lang="en-GB" sz="2000" dirty="0">
                <a:solidFill>
                  <a:schemeClr val="bg1"/>
                </a:solidFill>
                <a:latin typeface="Segoe UI Light" pitchFamily="34" charset="0"/>
                <a:cs typeface="+mn-cs"/>
              </a:rPr>
              <a:t>grew up in such a foul society, both his friends and his enemies regarded him as the best model of chastity and virtue.</a:t>
            </a:r>
          </a:p>
          <a:p>
            <a:pPr marL="457200" indent="-457200" fontAlgn="auto">
              <a:spcBef>
                <a:spcPts val="0"/>
              </a:spcBef>
              <a:spcAft>
                <a:spcPts val="0"/>
              </a:spcAft>
              <a:buFontTx/>
              <a:buAutoNum type="alphaLcParenR"/>
              <a:defRPr/>
            </a:pPr>
            <a:r>
              <a:rPr lang="en-GB" sz="2000" dirty="0" err="1">
                <a:solidFill>
                  <a:schemeClr val="bg1"/>
                </a:solidFill>
                <a:latin typeface="Segoe UI Light" pitchFamily="34" charset="0"/>
                <a:cs typeface="+mn-cs"/>
              </a:rPr>
              <a:t>Hilful</a:t>
            </a:r>
            <a:r>
              <a:rPr lang="en-GB" sz="2000" dirty="0">
                <a:solidFill>
                  <a:schemeClr val="bg1"/>
                </a:solidFill>
                <a:latin typeface="Segoe UI Light" pitchFamily="34" charset="0"/>
                <a:cs typeface="+mn-cs"/>
              </a:rPr>
              <a:t> </a:t>
            </a:r>
            <a:r>
              <a:rPr lang="en-GB" sz="2000" dirty="0" err="1">
                <a:solidFill>
                  <a:schemeClr val="bg1"/>
                </a:solidFill>
                <a:latin typeface="Segoe UI Light" pitchFamily="34" charset="0"/>
                <a:cs typeface="+mn-cs"/>
              </a:rPr>
              <a:t>fujul</a:t>
            </a:r>
            <a:endParaRPr lang="en-US" sz="2000" dirty="0">
              <a:solidFill>
                <a:schemeClr val="bg1">
                  <a:lumMod val="75000"/>
                </a:schemeClr>
              </a:solidFill>
              <a:latin typeface="+mn-lt"/>
              <a:cs typeface="+mn-cs"/>
            </a:endParaRPr>
          </a:p>
        </p:txBody>
      </p:sp>
      <p:sp>
        <p:nvSpPr>
          <p:cNvPr id="31" name="TextBox 30"/>
          <p:cNvSpPr txBox="1">
            <a:spLocks noChangeArrowheads="1"/>
          </p:cNvSpPr>
          <p:nvPr/>
        </p:nvSpPr>
        <p:spPr bwMode="auto">
          <a:xfrm>
            <a:off x="3429000" y="4191000"/>
            <a:ext cx="5486400" cy="2286000"/>
          </a:xfrm>
          <a:prstGeom prst="rect">
            <a:avLst/>
          </a:prstGeom>
          <a:noFill/>
          <a:ln w="9525">
            <a:noFill/>
            <a:miter lim="800000"/>
            <a:headEnd/>
            <a:tailEnd/>
          </a:ln>
        </p:spPr>
        <p:txBody>
          <a:bodyPr anchor="ctr"/>
          <a:lstStyle/>
          <a:p>
            <a:pPr marL="514350" indent="-514350"/>
            <a:r>
              <a:rPr lang="en-GB" sz="2000">
                <a:solidFill>
                  <a:schemeClr val="bg1"/>
                </a:solidFill>
                <a:latin typeface="Segoe UI Light" pitchFamily="34" charset="0"/>
              </a:rPr>
              <a:t>i)	To take care of the orphans and the destitute</a:t>
            </a:r>
          </a:p>
          <a:p>
            <a:pPr marL="514350" indent="-514350"/>
            <a:r>
              <a:rPr lang="en-GB" sz="2000">
                <a:solidFill>
                  <a:schemeClr val="bg1"/>
                </a:solidFill>
                <a:latin typeface="Segoe UI Light" pitchFamily="34" charset="0"/>
              </a:rPr>
              <a:t>ii)	To nullify caste systems and ignorant beliefs.</a:t>
            </a:r>
          </a:p>
          <a:p>
            <a:pPr marL="514350" indent="-514350"/>
            <a:r>
              <a:rPr lang="en-GB" sz="2000">
                <a:solidFill>
                  <a:schemeClr val="bg1"/>
                </a:solidFill>
                <a:latin typeface="Segoe UI Light" pitchFamily="34" charset="0"/>
              </a:rPr>
              <a:t>iii)	To set slaves free</a:t>
            </a:r>
          </a:p>
          <a:p>
            <a:pPr marL="514350" indent="-514350"/>
            <a:r>
              <a:rPr lang="en-GB" sz="2000">
                <a:solidFill>
                  <a:schemeClr val="bg1"/>
                </a:solidFill>
                <a:latin typeface="Segoe UI Light" pitchFamily="34" charset="0"/>
              </a:rPr>
              <a:t>iv)	To form friendly relations</a:t>
            </a:r>
          </a:p>
          <a:p>
            <a:pPr marL="514350" indent="-514350"/>
            <a:r>
              <a:rPr lang="en-GB" sz="2000">
                <a:solidFill>
                  <a:schemeClr val="bg1"/>
                </a:solidFill>
                <a:latin typeface="Segoe UI Light" pitchFamily="34" charset="0"/>
              </a:rPr>
              <a:t>v)	To even out man : woman ratio</a:t>
            </a:r>
          </a:p>
        </p:txBody>
      </p:sp>
      <p:sp>
        <p:nvSpPr>
          <p:cNvPr id="7" name="Title 3"/>
          <p:cNvSpPr txBox="1">
            <a:spLocks/>
          </p:cNvSpPr>
          <p:nvPr/>
        </p:nvSpPr>
        <p:spPr>
          <a:xfrm>
            <a:off x="26988" y="485775"/>
            <a:ext cx="8229600" cy="647700"/>
          </a:xfrm>
          <a:prstGeom prst="rect">
            <a:avLst/>
          </a:prstGeom>
        </p:spPr>
        <p:txBody>
          <a:bodyPr vert="horz" lIns="0" rIns="0" bIns="0" anchor="b">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GB" sz="4000" b="0" i="0" u="none" strike="noStrike" kern="1200" cap="none" spc="0" normalizeH="0" baseline="0" noProof="0" dirty="0">
              <a:ln>
                <a:noFill/>
              </a:ln>
              <a:solidFill>
                <a:schemeClr val="tx2"/>
              </a:solidFill>
              <a:effectLst/>
              <a:uLnTx/>
              <a:uFillTx/>
              <a:latin typeface="Segoe UI Light" pitchFamily="34" charset="0"/>
              <a:ea typeface="+mj-ea"/>
              <a:cs typeface="+mj-cs"/>
            </a:endParaRPr>
          </a:p>
        </p:txBody>
      </p:sp>
      <p:sp>
        <p:nvSpPr>
          <p:cNvPr id="8" name="TextBox 7"/>
          <p:cNvSpPr txBox="1"/>
          <p:nvPr/>
        </p:nvSpPr>
        <p:spPr>
          <a:xfrm>
            <a:off x="-152400" y="6324600"/>
            <a:ext cx="1143000" cy="304800"/>
          </a:xfrm>
          <a:prstGeom prst="rect">
            <a:avLst/>
          </a:prstGeom>
        </p:spPr>
        <p:txBody>
          <a:bodyPr anchor="ctr"/>
          <a:lstStyle/>
          <a:p>
            <a:pPr fontAlgn="auto">
              <a:spcBef>
                <a:spcPts val="0"/>
              </a:spcBef>
              <a:spcAft>
                <a:spcPts val="0"/>
              </a:spcAft>
              <a:defRPr/>
            </a:pPr>
            <a:endParaRPr lang="en-US" sz="2800" dirty="0">
              <a:latin typeface="+mn-lt"/>
              <a:cs typeface="+mn-cs"/>
            </a:endParaRPr>
          </a:p>
        </p:txBody>
      </p:sp>
      <p:sp>
        <p:nvSpPr>
          <p:cNvPr id="9" name="TextBox 8"/>
          <p:cNvSpPr txBox="1">
            <a:spLocks noChangeArrowheads="1"/>
          </p:cNvSpPr>
          <p:nvPr/>
        </p:nvSpPr>
        <p:spPr bwMode="auto">
          <a:xfrm>
            <a:off x="2743200" y="3886200"/>
            <a:ext cx="5334000" cy="838200"/>
          </a:xfrm>
          <a:prstGeom prst="rect">
            <a:avLst/>
          </a:prstGeom>
          <a:noFill/>
          <a:ln w="9525">
            <a:noFill/>
            <a:miter lim="800000"/>
            <a:headEnd/>
            <a:tailEnd/>
          </a:ln>
        </p:spPr>
        <p:txBody>
          <a:bodyPr anchor="ctr"/>
          <a:lstStyle/>
          <a:p>
            <a:pPr marL="514350" indent="-514350"/>
            <a:r>
              <a:rPr lang="en-GB" sz="2000" b="1" smtClean="0">
                <a:latin typeface="Segoe UI Light" pitchFamily="34" charset="0"/>
              </a:rPr>
              <a:t>.</a:t>
            </a:r>
          </a:p>
          <a:p>
            <a:pPr marL="514350" indent="-514350">
              <a:buFontTx/>
              <a:buAutoNum type="alphaLcParenR" startAt="3"/>
            </a:pPr>
            <a:r>
              <a:rPr lang="en-GB" sz="2000" b="1" smtClean="0">
                <a:latin typeface="Segoe UI Light" pitchFamily="34" charset="0"/>
              </a:rPr>
              <a:t>MUHAMMAD(pbuh)  took other wives after her for several reasons:</a:t>
            </a:r>
            <a:endParaRPr lang="en-GB" sz="2000" b="1">
              <a:latin typeface="Segoe UI Light" pitchFamily="34" charset="0"/>
            </a:endParaRPr>
          </a:p>
        </p:txBody>
      </p:sp>
      <p:sp>
        <p:nvSpPr>
          <p:cNvPr id="10" name="TextBox 9"/>
          <p:cNvSpPr txBox="1"/>
          <p:nvPr/>
        </p:nvSpPr>
        <p:spPr>
          <a:xfrm>
            <a:off x="609600" y="1219200"/>
            <a:ext cx="5715000" cy="1524000"/>
          </a:xfrm>
          <a:prstGeom prst="rect">
            <a:avLst/>
          </a:prstGeom>
          <a:solidFill>
            <a:schemeClr val="tx2">
              <a:lumMod val="40000"/>
              <a:lumOff val="60000"/>
            </a:schemeClr>
          </a:solidFill>
        </p:spPr>
        <p:txBody>
          <a:bodyPr anchor="ctr"/>
          <a:lstStyle/>
          <a:p>
            <a:pPr marL="457200" indent="-457200" fontAlgn="auto">
              <a:spcBef>
                <a:spcPts val="0"/>
              </a:spcBef>
              <a:spcAft>
                <a:spcPts val="0"/>
              </a:spcAft>
              <a:buFontTx/>
              <a:buAutoNum type="alphaLcParenR"/>
              <a:defRPr/>
            </a:pPr>
            <a:r>
              <a:rPr lang="en-GB" sz="2000" b="1">
                <a:latin typeface="Segoe UI Light" pitchFamily="34" charset="0"/>
                <a:cs typeface="+mn-cs"/>
              </a:rPr>
              <a:t>Although </a:t>
            </a:r>
            <a:r>
              <a:rPr lang="en-GB" sz="2000" b="1" smtClean="0">
                <a:latin typeface="Segoe UI Light" pitchFamily="34" charset="0"/>
                <a:cs typeface="+mn-cs"/>
              </a:rPr>
              <a:t>MUHAMMAD(pbuh)  </a:t>
            </a:r>
            <a:r>
              <a:rPr lang="en-GB" sz="2000" b="1" dirty="0">
                <a:latin typeface="Segoe UI Light" pitchFamily="34" charset="0"/>
                <a:cs typeface="+mn-cs"/>
              </a:rPr>
              <a:t>grew up in such a foul society, both his friends and his enemies regarded him as the best model of chastity and </a:t>
            </a:r>
            <a:r>
              <a:rPr lang="en-GB" sz="2000" b="1">
                <a:latin typeface="Segoe UI Light" pitchFamily="34" charset="0"/>
                <a:cs typeface="+mn-cs"/>
              </a:rPr>
              <a:t>virtue</a:t>
            </a:r>
            <a:r>
              <a:rPr lang="en-GB" sz="2000" b="1" smtClean="0">
                <a:latin typeface="Segoe UI Light" pitchFamily="34" charset="0"/>
                <a:cs typeface="+mn-cs"/>
              </a:rPr>
              <a:t>.(</a:t>
            </a:r>
            <a:r>
              <a:rPr lang="ur-PK" sz="2000" b="1" smtClean="0">
                <a:latin typeface="Segoe UI Light" pitchFamily="34" charset="0"/>
                <a:cs typeface="+mn-cs"/>
              </a:rPr>
              <a:t>صادق و امین</a:t>
            </a:r>
            <a:r>
              <a:rPr lang="en-US" sz="2000" b="1" smtClean="0">
                <a:latin typeface="Segoe UI Light" pitchFamily="34" charset="0"/>
                <a:cs typeface="+mn-cs"/>
              </a:rPr>
              <a:t>)</a:t>
            </a:r>
            <a:endParaRPr lang="en-GB" sz="2000" b="1" dirty="0">
              <a:latin typeface="Segoe UI Light" pitchFamily="34" charset="0"/>
              <a:cs typeface="+mn-cs"/>
            </a:endParaRPr>
          </a:p>
          <a:p>
            <a:pPr marL="457200" indent="-457200" fontAlgn="auto">
              <a:spcBef>
                <a:spcPts val="0"/>
              </a:spcBef>
              <a:spcAft>
                <a:spcPts val="0"/>
              </a:spcAft>
              <a:buFontTx/>
              <a:buAutoNum type="alphaLcParenR"/>
              <a:defRPr/>
            </a:pPr>
            <a:r>
              <a:rPr lang="en-GB" sz="2000" b="1" dirty="0" err="1">
                <a:latin typeface="Segoe UI Light" pitchFamily="34" charset="0"/>
                <a:cs typeface="+mn-cs"/>
              </a:rPr>
              <a:t>Hilful</a:t>
            </a:r>
            <a:r>
              <a:rPr lang="en-GB" sz="2000" b="1" dirty="0">
                <a:latin typeface="Segoe UI Light" pitchFamily="34" charset="0"/>
                <a:cs typeface="+mn-cs"/>
              </a:rPr>
              <a:t> </a:t>
            </a:r>
            <a:r>
              <a:rPr lang="en-GB" sz="2000" b="1" dirty="0" err="1">
                <a:latin typeface="Segoe UI Light" pitchFamily="34" charset="0"/>
                <a:cs typeface="+mn-cs"/>
              </a:rPr>
              <a:t>fujul</a:t>
            </a:r>
            <a:endParaRPr lang="en-US" sz="2000" b="1" dirty="0">
              <a:latin typeface="+mn-lt"/>
              <a:cs typeface="+mn-cs"/>
            </a:endParaRPr>
          </a:p>
        </p:txBody>
      </p:sp>
      <p:sp>
        <p:nvSpPr>
          <p:cNvPr id="11" name="TextBox 10"/>
          <p:cNvSpPr txBox="1">
            <a:spLocks noChangeArrowheads="1"/>
          </p:cNvSpPr>
          <p:nvPr/>
        </p:nvSpPr>
        <p:spPr bwMode="auto">
          <a:xfrm>
            <a:off x="2286000" y="5029200"/>
            <a:ext cx="6477000" cy="1600200"/>
          </a:xfrm>
          <a:prstGeom prst="rect">
            <a:avLst/>
          </a:prstGeom>
          <a:solidFill>
            <a:schemeClr val="accent4">
              <a:lumMod val="75000"/>
            </a:schemeClr>
          </a:solidFill>
          <a:ln w="9525">
            <a:noFill/>
            <a:miter lim="800000"/>
            <a:headEnd/>
            <a:tailEnd/>
          </a:ln>
        </p:spPr>
        <p:txBody>
          <a:bodyPr anchor="ctr"/>
          <a:lstStyle/>
          <a:p>
            <a:pPr marL="514350" indent="-514350"/>
            <a:r>
              <a:rPr lang="en-GB" sz="2000" b="1">
                <a:latin typeface="Segoe UI Light" pitchFamily="34" charset="0"/>
              </a:rPr>
              <a:t>i)	To take care of the orphans and the destitute</a:t>
            </a:r>
          </a:p>
          <a:p>
            <a:pPr marL="514350" indent="-514350"/>
            <a:r>
              <a:rPr lang="en-GB" sz="2000" b="1">
                <a:latin typeface="Segoe UI Light" pitchFamily="34" charset="0"/>
              </a:rPr>
              <a:t>ii)	To nullify caste systems and ignorant beliefs.</a:t>
            </a:r>
          </a:p>
          <a:p>
            <a:pPr marL="514350" indent="-514350"/>
            <a:r>
              <a:rPr lang="en-GB" sz="2000" b="1">
                <a:latin typeface="Segoe UI Light" pitchFamily="34" charset="0"/>
              </a:rPr>
              <a:t>iii)	To set slaves free</a:t>
            </a:r>
          </a:p>
          <a:p>
            <a:pPr marL="514350" indent="-514350"/>
            <a:r>
              <a:rPr lang="en-GB" sz="2000" b="1">
                <a:latin typeface="Segoe UI Light" pitchFamily="34" charset="0"/>
              </a:rPr>
              <a:t>iv)	To form friendly relations</a:t>
            </a:r>
          </a:p>
          <a:p>
            <a:pPr marL="514350" indent="-514350"/>
            <a:r>
              <a:rPr lang="en-GB" sz="2000" b="1">
                <a:latin typeface="Segoe UI Light" pitchFamily="34" charset="0"/>
              </a:rPr>
              <a:t>v)	To even out man : woman ratio</a:t>
            </a:r>
          </a:p>
        </p:txBody>
      </p:sp>
      <p:sp>
        <p:nvSpPr>
          <p:cNvPr id="12" name="TextBox 11"/>
          <p:cNvSpPr txBox="1"/>
          <p:nvPr/>
        </p:nvSpPr>
        <p:spPr>
          <a:xfrm>
            <a:off x="2667000" y="2743200"/>
            <a:ext cx="5486400" cy="923330"/>
          </a:xfrm>
          <a:prstGeom prst="rect">
            <a:avLst/>
          </a:prstGeom>
          <a:noFill/>
        </p:spPr>
        <p:txBody>
          <a:bodyPr wrap="square" rtlCol="0">
            <a:spAutoFit/>
          </a:bodyPr>
          <a:lstStyle/>
          <a:p>
            <a:r>
              <a:rPr lang="en-GB" b="1" smtClean="0">
                <a:solidFill>
                  <a:srgbClr val="FF0000"/>
                </a:solidFill>
                <a:latin typeface="Segoe UI Light" pitchFamily="34" charset="0"/>
              </a:rPr>
              <a:t>C)MUHAMMAD(pbuh)  married Khadija, a beautiful and honourable widow  at the age of 25 while She was 40 years of age</a:t>
            </a:r>
            <a:endParaRPr lang="en-US" b="1">
              <a:solidFill>
                <a:srgbClr val="FF0000"/>
              </a:solidFill>
            </a:endParaRPr>
          </a:p>
        </p:txBody>
      </p:sp>
      <p:pic>
        <p:nvPicPr>
          <p:cNvPr id="13" name="Picture 2" descr="http://storage16.tunefiles.com/files/thumbs/2014/05/09/1399627011bf65f-big-1.jpg"/>
          <p:cNvPicPr>
            <a:picLocks noChangeAspect="1" noChangeArrowheads="1"/>
          </p:cNvPicPr>
          <p:nvPr/>
        </p:nvPicPr>
        <p:blipFill>
          <a:blip r:embed="rId3" cstate="print">
            <a:duotone>
              <a:prstClr val="black"/>
              <a:srgbClr val="D9C3A5">
                <a:tint val="50000"/>
                <a:satMod val="180000"/>
              </a:srgbClr>
            </a:duotone>
          </a:blip>
          <a:srcRect l="19925" t="11111" r="20301" b="44444"/>
          <a:stretch>
            <a:fillRect/>
          </a:stretch>
        </p:blipFill>
        <p:spPr bwMode="auto">
          <a:xfrm>
            <a:off x="6400800" y="914400"/>
            <a:ext cx="2667000" cy="914400"/>
          </a:xfrm>
          <a:prstGeom prst="rect">
            <a:avLst/>
          </a:prstGeom>
          <a:noFill/>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0"/>
            <a:ext cx="8305800" cy="457200"/>
          </a:xfrm>
        </p:spPr>
        <p:txBody>
          <a:bodyPr>
            <a:noAutofit/>
          </a:bodyPr>
          <a:lstStyle/>
          <a:p>
            <a:pPr algn="ctr" fontAlgn="auto">
              <a:spcAft>
                <a:spcPts val="0"/>
              </a:spcAft>
              <a:defRPr/>
            </a:pPr>
            <a:r>
              <a:rPr lang="en-GB" sz="2800" b="1" dirty="0" smtClean="0">
                <a:latin typeface="Segoe UI Light" pitchFamily="34" charset="0"/>
              </a:rPr>
              <a:t>MUHAMMAD(</a:t>
            </a:r>
            <a:r>
              <a:rPr lang="en-GB" sz="2800" b="1" dirty="0" err="1" smtClean="0">
                <a:latin typeface="Segoe UI Light" pitchFamily="34" charset="0"/>
              </a:rPr>
              <a:t>pbuh</a:t>
            </a:r>
            <a:r>
              <a:rPr lang="en-GB" sz="2800" b="1" dirty="0" smtClean="0">
                <a:latin typeface="Segoe UI Light" pitchFamily="34" charset="0"/>
              </a:rPr>
              <a:t>)  - Divine Revelations</a:t>
            </a:r>
            <a:endParaRPr lang="en-GB" sz="2800" b="1" dirty="0">
              <a:latin typeface="Segoe UI Light" pitchFamily="34" charset="0"/>
            </a:endParaRPr>
          </a:p>
        </p:txBody>
      </p:sp>
      <p:sp>
        <p:nvSpPr>
          <p:cNvPr id="6" name="TextBox 5"/>
          <p:cNvSpPr txBox="1"/>
          <p:nvPr/>
        </p:nvSpPr>
        <p:spPr>
          <a:xfrm>
            <a:off x="381000" y="1066800"/>
            <a:ext cx="8610600" cy="4572000"/>
          </a:xfrm>
          <a:prstGeom prst="rect">
            <a:avLst/>
          </a:prstGeom>
        </p:spPr>
        <p:txBody>
          <a:bodyPr anchor="ctr"/>
          <a:lstStyle/>
          <a:p>
            <a:pPr fontAlgn="auto">
              <a:spcBef>
                <a:spcPts val="0"/>
              </a:spcBef>
              <a:spcAft>
                <a:spcPts val="0"/>
              </a:spcAft>
              <a:buFont typeface="Arial" pitchFamily="34" charset="0"/>
              <a:buChar char="•"/>
              <a:defRPr/>
            </a:pPr>
            <a:r>
              <a:rPr lang="en-GB" sz="2400" dirty="0">
                <a:solidFill>
                  <a:srgbClr val="FF0000"/>
                </a:solidFill>
                <a:latin typeface="+mn-lt"/>
                <a:cs typeface="+mn-cs"/>
              </a:rPr>
              <a:t> By the age of 40</a:t>
            </a:r>
            <a:r>
              <a:rPr lang="en-GB" sz="2400">
                <a:solidFill>
                  <a:srgbClr val="FF0000"/>
                </a:solidFill>
                <a:latin typeface="+mn-lt"/>
                <a:cs typeface="+mn-cs"/>
              </a:rPr>
              <a:t>, </a:t>
            </a:r>
            <a:r>
              <a:rPr lang="en-GB" sz="2400" smtClean="0">
                <a:solidFill>
                  <a:srgbClr val="FF0000"/>
                </a:solidFill>
                <a:latin typeface="+mn-lt"/>
                <a:cs typeface="+mn-cs"/>
              </a:rPr>
              <a:t>MUHAMMAD(pbuh) started </a:t>
            </a:r>
            <a:r>
              <a:rPr lang="en-GB" sz="2400" dirty="0">
                <a:solidFill>
                  <a:srgbClr val="FF0000"/>
                </a:solidFill>
                <a:latin typeface="+mn-lt"/>
                <a:cs typeface="+mn-cs"/>
              </a:rPr>
              <a:t>to seek meditation and peace of mind  in the Mount Hira - from the barbaric lifestyle of His society.</a:t>
            </a:r>
          </a:p>
          <a:p>
            <a:pPr fontAlgn="auto">
              <a:spcBef>
                <a:spcPts val="0"/>
              </a:spcBef>
              <a:spcAft>
                <a:spcPts val="0"/>
              </a:spcAft>
              <a:buFont typeface="Arial" pitchFamily="34" charset="0"/>
              <a:buChar char="•"/>
              <a:defRPr/>
            </a:pPr>
            <a:endParaRPr lang="en-GB" sz="2400" dirty="0">
              <a:solidFill>
                <a:srgbClr val="FF0000"/>
              </a:solidFill>
              <a:latin typeface="+mn-lt"/>
              <a:cs typeface="+mn-cs"/>
            </a:endParaRPr>
          </a:p>
          <a:p>
            <a:pPr fontAlgn="auto">
              <a:spcBef>
                <a:spcPts val="0"/>
              </a:spcBef>
              <a:spcAft>
                <a:spcPts val="0"/>
              </a:spcAft>
              <a:buFont typeface="Arial" pitchFamily="34" charset="0"/>
              <a:buChar char="•"/>
              <a:defRPr/>
            </a:pPr>
            <a:r>
              <a:rPr lang="en-GB" sz="2400" dirty="0">
                <a:solidFill>
                  <a:srgbClr val="FF0000"/>
                </a:solidFill>
                <a:latin typeface="+mn-lt"/>
                <a:cs typeface="+mn-cs"/>
              </a:rPr>
              <a:t> One day Angel Gabriel appeared </a:t>
            </a:r>
            <a:r>
              <a:rPr lang="en-GB" sz="2400">
                <a:solidFill>
                  <a:srgbClr val="FF0000"/>
                </a:solidFill>
                <a:latin typeface="+mn-lt"/>
                <a:cs typeface="+mn-cs"/>
              </a:rPr>
              <a:t>before </a:t>
            </a:r>
            <a:r>
              <a:rPr lang="en-GB" sz="2400" smtClean="0">
                <a:solidFill>
                  <a:srgbClr val="FF0000"/>
                </a:solidFill>
                <a:latin typeface="+mn-lt"/>
                <a:cs typeface="+mn-cs"/>
              </a:rPr>
              <a:t>MUHAMMAD(pbuh) and </a:t>
            </a:r>
            <a:r>
              <a:rPr lang="en-GB" sz="2400" dirty="0">
                <a:solidFill>
                  <a:srgbClr val="FF0000"/>
                </a:solidFill>
                <a:latin typeface="+mn-lt"/>
                <a:cs typeface="+mn-cs"/>
              </a:rPr>
              <a:t>said ‘‘ RECITE in the name of </a:t>
            </a:r>
            <a:r>
              <a:rPr lang="en-GB" sz="2400">
                <a:solidFill>
                  <a:srgbClr val="FF0000"/>
                </a:solidFill>
                <a:latin typeface="+mn-lt"/>
                <a:cs typeface="+mn-cs"/>
              </a:rPr>
              <a:t>God</a:t>
            </a:r>
            <a:r>
              <a:rPr lang="en-GB" sz="2400" smtClean="0">
                <a:solidFill>
                  <a:srgbClr val="FF0000"/>
                </a:solidFill>
                <a:latin typeface="+mn-lt"/>
                <a:cs typeface="+mn-cs"/>
              </a:rPr>
              <a:t>’</a:t>
            </a:r>
          </a:p>
          <a:p>
            <a:pPr fontAlgn="auto">
              <a:spcBef>
                <a:spcPts val="0"/>
              </a:spcBef>
              <a:spcAft>
                <a:spcPts val="0"/>
              </a:spcAft>
              <a:buFont typeface="Arial" pitchFamily="34" charset="0"/>
              <a:buChar char="•"/>
              <a:defRPr/>
            </a:pPr>
            <a:r>
              <a:rPr lang="en-GB" sz="2400" smtClean="0">
                <a:solidFill>
                  <a:srgbClr val="FF0000"/>
                </a:solidFill>
                <a:latin typeface="+mn-lt"/>
                <a:cs typeface="+mn-cs"/>
              </a:rPr>
              <a:t>’(</a:t>
            </a:r>
            <a:r>
              <a:rPr lang="en-GB" sz="2400" dirty="0">
                <a:solidFill>
                  <a:srgbClr val="FF0000"/>
                </a:solidFill>
                <a:latin typeface="+mn-lt"/>
                <a:cs typeface="+mn-cs"/>
              </a:rPr>
              <a:t>95:1-5).</a:t>
            </a:r>
          </a:p>
          <a:p>
            <a:pPr fontAlgn="auto">
              <a:spcBef>
                <a:spcPts val="0"/>
              </a:spcBef>
              <a:spcAft>
                <a:spcPts val="0"/>
              </a:spcAft>
              <a:buFont typeface="Arial" pitchFamily="34" charset="0"/>
              <a:buChar char="•"/>
              <a:defRPr/>
            </a:pPr>
            <a:endParaRPr lang="en-GB" sz="2400" dirty="0">
              <a:solidFill>
                <a:srgbClr val="FF0000"/>
              </a:solidFill>
              <a:latin typeface="+mn-lt"/>
              <a:cs typeface="+mn-cs"/>
            </a:endParaRPr>
          </a:p>
          <a:p>
            <a:pPr fontAlgn="auto">
              <a:spcBef>
                <a:spcPts val="0"/>
              </a:spcBef>
              <a:spcAft>
                <a:spcPts val="0"/>
              </a:spcAft>
              <a:buFont typeface="Arial" pitchFamily="34" charset="0"/>
              <a:buChar char="•"/>
              <a:defRPr/>
            </a:pPr>
            <a:r>
              <a:rPr lang="en-GB" sz="2400" dirty="0">
                <a:solidFill>
                  <a:srgbClr val="FF0000"/>
                </a:solidFill>
                <a:latin typeface="+mn-lt"/>
                <a:cs typeface="+mn-cs"/>
              </a:rPr>
              <a:t> The Holy Quran was revealed </a:t>
            </a:r>
            <a:r>
              <a:rPr lang="en-GB" sz="2400">
                <a:solidFill>
                  <a:srgbClr val="FF0000"/>
                </a:solidFill>
                <a:latin typeface="+mn-lt"/>
                <a:cs typeface="+mn-cs"/>
              </a:rPr>
              <a:t>to </a:t>
            </a:r>
            <a:r>
              <a:rPr lang="en-GB" sz="2400" smtClean="0">
                <a:solidFill>
                  <a:srgbClr val="FF0000"/>
                </a:solidFill>
                <a:latin typeface="+mn-lt"/>
                <a:cs typeface="+mn-cs"/>
              </a:rPr>
              <a:t>MUHAMMAD(pbuh)  </a:t>
            </a:r>
            <a:r>
              <a:rPr lang="en-GB" sz="2400" dirty="0">
                <a:solidFill>
                  <a:srgbClr val="FF0000"/>
                </a:solidFill>
                <a:latin typeface="+mn-lt"/>
                <a:cs typeface="+mn-cs"/>
              </a:rPr>
              <a:t>as Divine inspirations over a period of 22 years.</a:t>
            </a:r>
          </a:p>
        </p:txBody>
      </p:sp>
      <p:pic>
        <p:nvPicPr>
          <p:cNvPr id="5" name="Picture 2" descr="http://storage16.tunefiles.com/files/thumbs/2014/05/09/1399627011bf65f-big-1.jpg"/>
          <p:cNvPicPr>
            <a:picLocks noChangeAspect="1" noChangeArrowheads="1"/>
          </p:cNvPicPr>
          <p:nvPr/>
        </p:nvPicPr>
        <p:blipFill>
          <a:blip r:embed="rId3" cstate="print">
            <a:duotone>
              <a:prstClr val="black"/>
              <a:srgbClr val="D9C3A5">
                <a:tint val="50000"/>
                <a:satMod val="180000"/>
              </a:srgbClr>
            </a:duotone>
          </a:blip>
          <a:srcRect l="19925" t="11111" r="20301" b="44444"/>
          <a:stretch>
            <a:fillRect/>
          </a:stretch>
        </p:blipFill>
        <p:spPr bwMode="auto">
          <a:xfrm>
            <a:off x="5943600" y="533400"/>
            <a:ext cx="2971800" cy="914400"/>
          </a:xfrm>
          <a:prstGeom prst="rect">
            <a:avLst/>
          </a:prstGeom>
          <a:noFill/>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90114" name="Picture 2"/>
          <p:cNvPicPr>
            <a:picLocks noGrp="1" noChangeAspect="1" noChangeArrowheads="1"/>
          </p:cNvPicPr>
          <p:nvPr>
            <p:ph idx="1"/>
          </p:nvPr>
        </p:nvPicPr>
        <p:blipFill>
          <a:blip r:embed="rId2" cstate="print">
            <a:duotone>
              <a:prstClr val="black"/>
              <a:srgbClr val="D9C3A5">
                <a:tint val="50000"/>
                <a:satMod val="180000"/>
              </a:srgbClr>
            </a:duotone>
          </a:blip>
          <a:srcRect l="13156" r="12876"/>
          <a:stretch>
            <a:fillRect/>
          </a:stretch>
        </p:blipFill>
        <p:spPr bwMode="auto">
          <a:xfrm>
            <a:off x="0" y="-26369"/>
            <a:ext cx="9144000" cy="6908296"/>
          </a:xfrm>
          <a:prstGeom prst="rect">
            <a:avLst/>
          </a:prstGeom>
          <a:noFill/>
          <a:ln w="9525">
            <a:noFill/>
            <a:miter lim="800000"/>
            <a:headEnd/>
            <a:tailEnd/>
          </a:ln>
        </p:spPr>
      </p:pic>
      <p:pic>
        <p:nvPicPr>
          <p:cNvPr id="7" name="Picture 2" descr="http://storage16.tunefiles.com/files/thumbs/2014/05/09/1399627011bf65f-big-1.jpg"/>
          <p:cNvPicPr>
            <a:picLocks noChangeAspect="1" noChangeArrowheads="1"/>
          </p:cNvPicPr>
          <p:nvPr/>
        </p:nvPicPr>
        <p:blipFill>
          <a:blip r:embed="rId3" cstate="print">
            <a:duotone>
              <a:prstClr val="black"/>
              <a:srgbClr val="D9C3A5">
                <a:tint val="50000"/>
                <a:satMod val="180000"/>
              </a:srgbClr>
            </a:duotone>
          </a:blip>
          <a:srcRect l="19925" t="11111" r="20301" b="44444"/>
          <a:stretch>
            <a:fillRect/>
          </a:stretch>
        </p:blipFill>
        <p:spPr bwMode="auto">
          <a:xfrm>
            <a:off x="6477000" y="0"/>
            <a:ext cx="2667000" cy="914400"/>
          </a:xfrm>
          <a:prstGeom prst="rect">
            <a:avLst/>
          </a:prstGeom>
          <a:noFill/>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647700"/>
          </a:xfrm>
        </p:spPr>
        <p:txBody>
          <a:bodyPr>
            <a:normAutofit fontScale="90000"/>
          </a:bodyPr>
          <a:lstStyle/>
          <a:p>
            <a:pPr algn="ctr" fontAlgn="auto">
              <a:spcAft>
                <a:spcPts val="0"/>
              </a:spcAft>
              <a:defRPr/>
            </a:pPr>
            <a:r>
              <a:rPr lang="en-GB" sz="4800" b="1" dirty="0" smtClean="0">
                <a:latin typeface="Segoe UI Light" pitchFamily="34" charset="0"/>
              </a:rPr>
              <a:t>Life Before &amp; After Revelation </a:t>
            </a:r>
            <a:endParaRPr lang="en-GB" sz="4800" b="1" dirty="0">
              <a:latin typeface="Segoe UI Light" pitchFamily="34" charset="0"/>
            </a:endParaRPr>
          </a:p>
        </p:txBody>
      </p:sp>
      <p:sp>
        <p:nvSpPr>
          <p:cNvPr id="5" name="TextBox 4"/>
          <p:cNvSpPr txBox="1"/>
          <p:nvPr/>
        </p:nvSpPr>
        <p:spPr>
          <a:xfrm>
            <a:off x="1143000" y="1295400"/>
            <a:ext cx="6781800" cy="5181600"/>
          </a:xfrm>
          <a:prstGeom prst="rect">
            <a:avLst/>
          </a:prstGeom>
        </p:spPr>
        <p:txBody>
          <a:bodyPr anchor="ctr"/>
          <a:lstStyle/>
          <a:p>
            <a:pPr fontAlgn="auto">
              <a:spcBef>
                <a:spcPts val="0"/>
              </a:spcBef>
              <a:spcAft>
                <a:spcPts val="0"/>
              </a:spcAft>
              <a:defRPr/>
            </a:pPr>
            <a:endParaRPr lang="en-GB" sz="2800" dirty="0">
              <a:latin typeface="+mn-lt"/>
              <a:cs typeface="+mn-cs"/>
            </a:endParaRPr>
          </a:p>
          <a:p>
            <a:pPr fontAlgn="auto">
              <a:spcBef>
                <a:spcPts val="0"/>
              </a:spcBef>
              <a:spcAft>
                <a:spcPts val="0"/>
              </a:spcAft>
              <a:defRPr/>
            </a:pPr>
            <a:r>
              <a:rPr lang="en-GB" sz="2800" b="1" dirty="0">
                <a:latin typeface="+mn-lt"/>
                <a:cs typeface="+mn-cs"/>
              </a:rPr>
              <a:t>Before revelation: </a:t>
            </a:r>
          </a:p>
          <a:p>
            <a:pPr fontAlgn="auto">
              <a:spcBef>
                <a:spcPts val="0"/>
              </a:spcBef>
              <a:spcAft>
                <a:spcPts val="0"/>
              </a:spcAft>
              <a:buFont typeface="Arial" pitchFamily="34" charset="0"/>
              <a:buChar char="•"/>
              <a:defRPr/>
            </a:pPr>
            <a:r>
              <a:rPr lang="en-GB" sz="2800" dirty="0">
                <a:latin typeface="+mn-lt"/>
                <a:cs typeface="+mn-cs"/>
              </a:rPr>
              <a:t> </a:t>
            </a:r>
            <a:r>
              <a:rPr lang="en-GB" sz="2800" dirty="0" smtClean="0">
                <a:latin typeface="+mn-lt"/>
                <a:cs typeface="+mn-cs"/>
              </a:rPr>
              <a:t>MUHAMMAD(</a:t>
            </a:r>
            <a:r>
              <a:rPr lang="en-GB" sz="2800" dirty="0" err="1" smtClean="0">
                <a:latin typeface="+mn-lt"/>
                <a:cs typeface="+mn-cs"/>
              </a:rPr>
              <a:t>pbuh</a:t>
            </a:r>
            <a:r>
              <a:rPr lang="en-GB" sz="2800" dirty="0" smtClean="0">
                <a:latin typeface="+mn-lt"/>
                <a:cs typeface="+mn-cs"/>
              </a:rPr>
              <a:t>)  </a:t>
            </a:r>
            <a:r>
              <a:rPr lang="en-GB" sz="2800" dirty="0">
                <a:latin typeface="+mn-lt"/>
                <a:cs typeface="+mn-cs"/>
              </a:rPr>
              <a:t>was a merchant. </a:t>
            </a:r>
          </a:p>
          <a:p>
            <a:pPr fontAlgn="auto">
              <a:spcBef>
                <a:spcPts val="0"/>
              </a:spcBef>
              <a:spcAft>
                <a:spcPts val="0"/>
              </a:spcAft>
              <a:buFont typeface="Arial" pitchFamily="34" charset="0"/>
              <a:buChar char="•"/>
              <a:defRPr/>
            </a:pPr>
            <a:r>
              <a:rPr lang="en-GB" sz="2800" dirty="0">
                <a:latin typeface="+mn-lt"/>
                <a:cs typeface="+mn-cs"/>
              </a:rPr>
              <a:t> He gained a reputation for reliability and honesty. (Al-</a:t>
            </a:r>
            <a:r>
              <a:rPr lang="en-GB" sz="2800" dirty="0" err="1">
                <a:latin typeface="+mn-lt"/>
                <a:cs typeface="+mn-cs"/>
              </a:rPr>
              <a:t>sadiq</a:t>
            </a:r>
            <a:r>
              <a:rPr lang="en-GB" sz="2800" dirty="0">
                <a:latin typeface="+mn-lt"/>
                <a:cs typeface="+mn-cs"/>
              </a:rPr>
              <a:t>, Al-</a:t>
            </a:r>
            <a:r>
              <a:rPr lang="en-GB" sz="2800" dirty="0" err="1">
                <a:latin typeface="+mn-lt"/>
                <a:cs typeface="+mn-cs"/>
              </a:rPr>
              <a:t>Amin</a:t>
            </a:r>
            <a:r>
              <a:rPr lang="en-GB" sz="2800" dirty="0">
                <a:latin typeface="+mn-lt"/>
                <a:cs typeface="+mn-cs"/>
              </a:rPr>
              <a:t>)</a:t>
            </a:r>
          </a:p>
          <a:p>
            <a:pPr fontAlgn="auto">
              <a:spcBef>
                <a:spcPts val="0"/>
              </a:spcBef>
              <a:spcAft>
                <a:spcPts val="0"/>
              </a:spcAft>
              <a:defRPr/>
            </a:pPr>
            <a:endParaRPr lang="en-GB" sz="2800" dirty="0">
              <a:latin typeface="+mn-lt"/>
              <a:cs typeface="+mn-cs"/>
            </a:endParaRPr>
          </a:p>
          <a:p>
            <a:pPr fontAlgn="auto">
              <a:spcBef>
                <a:spcPts val="0"/>
              </a:spcBef>
              <a:spcAft>
                <a:spcPts val="0"/>
              </a:spcAft>
              <a:defRPr/>
            </a:pPr>
            <a:r>
              <a:rPr lang="en-GB" sz="2800" b="1" dirty="0">
                <a:latin typeface="+mn-lt"/>
                <a:cs typeface="+mn-cs"/>
              </a:rPr>
              <a:t>After revelation: </a:t>
            </a:r>
          </a:p>
          <a:p>
            <a:pPr fontAlgn="auto">
              <a:spcBef>
                <a:spcPts val="0"/>
              </a:spcBef>
              <a:spcAft>
                <a:spcPts val="0"/>
              </a:spcAft>
              <a:buFont typeface="Arial" pitchFamily="34" charset="0"/>
              <a:buChar char="•"/>
              <a:defRPr/>
            </a:pPr>
            <a:r>
              <a:rPr lang="en-GB" sz="2800" dirty="0">
                <a:latin typeface="+mn-lt"/>
                <a:cs typeface="+mn-cs"/>
              </a:rPr>
              <a:t> Spent in striving to spread the word of Allah.</a:t>
            </a:r>
          </a:p>
          <a:p>
            <a:pPr fontAlgn="auto">
              <a:spcBef>
                <a:spcPts val="0"/>
              </a:spcBef>
              <a:spcAft>
                <a:spcPts val="0"/>
              </a:spcAft>
              <a:defRPr/>
            </a:pPr>
            <a:r>
              <a:rPr lang="en-GB" sz="2800" dirty="0">
                <a:latin typeface="+mn-lt"/>
                <a:cs typeface="+mn-cs"/>
              </a:rPr>
              <a:t>Worshipping Allah.</a:t>
            </a:r>
          </a:p>
          <a:p>
            <a:pPr fontAlgn="auto">
              <a:spcBef>
                <a:spcPts val="0"/>
              </a:spcBef>
              <a:spcAft>
                <a:spcPts val="0"/>
              </a:spcAft>
              <a:buFont typeface="Arial" pitchFamily="34" charset="0"/>
              <a:buChar char="•"/>
              <a:defRPr/>
            </a:pPr>
            <a:r>
              <a:rPr lang="en-GB" sz="2800" dirty="0">
                <a:latin typeface="+mn-lt"/>
                <a:cs typeface="+mn-cs"/>
              </a:rPr>
              <a:t> Helping and guiding all. </a:t>
            </a:r>
          </a:p>
          <a:p>
            <a:pPr fontAlgn="auto">
              <a:spcBef>
                <a:spcPts val="0"/>
              </a:spcBef>
              <a:spcAft>
                <a:spcPts val="0"/>
              </a:spcAft>
              <a:buFont typeface="Arial" pitchFamily="34" charset="0"/>
              <a:buChar char="•"/>
              <a:defRPr/>
            </a:pPr>
            <a:endParaRPr lang="en-GB" sz="2800" dirty="0">
              <a:latin typeface="+mn-lt"/>
              <a:cs typeface="+mn-cs"/>
            </a:endParaRPr>
          </a:p>
          <a:p>
            <a:pPr fontAlgn="auto">
              <a:spcBef>
                <a:spcPts val="0"/>
              </a:spcBef>
              <a:spcAft>
                <a:spcPts val="0"/>
              </a:spcAft>
              <a:buFont typeface="Arial" pitchFamily="34" charset="0"/>
              <a:buChar char="•"/>
              <a:defRPr/>
            </a:pPr>
            <a:endParaRPr lang="en-GB" sz="2800" dirty="0">
              <a:latin typeface="+mn-lt"/>
              <a:cs typeface="+mn-cs"/>
            </a:endParaRPr>
          </a:p>
        </p:txBody>
      </p:sp>
      <p:pic>
        <p:nvPicPr>
          <p:cNvPr id="6" name="Picture 2" descr="http://storage16.tunefiles.com/files/thumbs/2014/05/09/1399627011bf65f-big-1.jpg"/>
          <p:cNvPicPr>
            <a:picLocks noChangeAspect="1" noChangeArrowheads="1"/>
          </p:cNvPicPr>
          <p:nvPr/>
        </p:nvPicPr>
        <p:blipFill>
          <a:blip r:embed="rId3" cstate="print">
            <a:duotone>
              <a:prstClr val="black"/>
              <a:srgbClr val="D9C3A5">
                <a:tint val="50000"/>
                <a:satMod val="180000"/>
              </a:srgbClr>
            </a:duotone>
          </a:blip>
          <a:srcRect l="19925" t="11111" r="20301" b="44444"/>
          <a:stretch>
            <a:fillRect/>
          </a:stretch>
        </p:blipFill>
        <p:spPr bwMode="auto">
          <a:xfrm>
            <a:off x="6400800" y="685800"/>
            <a:ext cx="2667000" cy="914400"/>
          </a:xfrm>
          <a:prstGeom prst="rect">
            <a:avLst/>
          </a:prstGeom>
          <a:noFill/>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6200"/>
            <a:ext cx="8229600" cy="647700"/>
          </a:xfrm>
        </p:spPr>
        <p:txBody>
          <a:bodyPr>
            <a:normAutofit fontScale="90000"/>
          </a:bodyPr>
          <a:lstStyle/>
          <a:p>
            <a:pPr algn="ctr" fontAlgn="auto">
              <a:spcAft>
                <a:spcPts val="0"/>
              </a:spcAft>
              <a:defRPr/>
            </a:pPr>
            <a:r>
              <a:rPr lang="en-GB" sz="4800" b="1" dirty="0" smtClean="0">
                <a:latin typeface="Segoe UI Light" pitchFamily="34" charset="0"/>
              </a:rPr>
              <a:t>Life in Makkah</a:t>
            </a:r>
            <a:endParaRPr lang="en-GB" sz="4800" b="1" dirty="0">
              <a:latin typeface="Segoe UI Light" pitchFamily="34" charset="0"/>
            </a:endParaRPr>
          </a:p>
        </p:txBody>
      </p:sp>
      <p:sp>
        <p:nvSpPr>
          <p:cNvPr id="5" name="TextBox 4"/>
          <p:cNvSpPr txBox="1"/>
          <p:nvPr/>
        </p:nvSpPr>
        <p:spPr>
          <a:xfrm>
            <a:off x="1219200" y="990600"/>
            <a:ext cx="7086600" cy="5486400"/>
          </a:xfrm>
          <a:prstGeom prst="rect">
            <a:avLst/>
          </a:prstGeom>
        </p:spPr>
        <p:txBody>
          <a:bodyPr anchor="ctr"/>
          <a:lstStyle/>
          <a:p>
            <a:pPr fontAlgn="auto">
              <a:spcBef>
                <a:spcPts val="0"/>
              </a:spcBef>
              <a:spcAft>
                <a:spcPts val="0"/>
              </a:spcAft>
              <a:buFont typeface="Arial" pitchFamily="34" charset="0"/>
              <a:buChar char="•"/>
              <a:defRPr/>
            </a:pPr>
            <a:r>
              <a:rPr lang="en-GB" sz="2800" dirty="0">
                <a:latin typeface="+mn-lt"/>
                <a:cs typeface="+mn-cs"/>
              </a:rPr>
              <a:t> </a:t>
            </a:r>
            <a:r>
              <a:rPr lang="en-GB" sz="2800">
                <a:latin typeface="+mn-lt"/>
                <a:cs typeface="+mn-cs"/>
              </a:rPr>
              <a:t>As </a:t>
            </a:r>
            <a:r>
              <a:rPr lang="en-GB" sz="2800" smtClean="0">
                <a:latin typeface="+mn-lt"/>
                <a:cs typeface="+mn-cs"/>
              </a:rPr>
              <a:t>MUHAMMAD(pbuh)  </a:t>
            </a:r>
            <a:r>
              <a:rPr lang="en-GB" sz="2800" dirty="0">
                <a:latin typeface="+mn-lt"/>
                <a:cs typeface="+mn-cs"/>
              </a:rPr>
              <a:t>grew up, to earn his livelihood he pastured sheep and goats. </a:t>
            </a:r>
          </a:p>
          <a:p>
            <a:pPr fontAlgn="auto">
              <a:spcBef>
                <a:spcPts val="0"/>
              </a:spcBef>
              <a:spcAft>
                <a:spcPts val="0"/>
              </a:spcAft>
              <a:buFont typeface="Arial" pitchFamily="34" charset="0"/>
              <a:buChar char="•"/>
              <a:defRPr/>
            </a:pPr>
            <a:endParaRPr lang="en-GB" sz="2800" dirty="0">
              <a:latin typeface="+mn-lt"/>
              <a:cs typeface="+mn-cs"/>
            </a:endParaRPr>
          </a:p>
          <a:p>
            <a:pPr fontAlgn="auto">
              <a:spcBef>
                <a:spcPts val="0"/>
              </a:spcBef>
              <a:spcAft>
                <a:spcPts val="0"/>
              </a:spcAft>
              <a:buFont typeface="Arial" pitchFamily="34" charset="0"/>
              <a:buChar char="•"/>
              <a:defRPr/>
            </a:pPr>
            <a:r>
              <a:rPr lang="en-GB" sz="2800" dirty="0">
                <a:latin typeface="+mn-lt"/>
                <a:cs typeface="+mn-cs"/>
              </a:rPr>
              <a:t> Then he started doing trade work. In that he showed great honesty and ethics. </a:t>
            </a:r>
          </a:p>
          <a:p>
            <a:pPr fontAlgn="auto">
              <a:spcBef>
                <a:spcPts val="0"/>
              </a:spcBef>
              <a:spcAft>
                <a:spcPts val="0"/>
              </a:spcAft>
              <a:defRPr/>
            </a:pPr>
            <a:r>
              <a:rPr lang="en-GB" sz="2800" smtClean="0">
                <a:latin typeface="+mn-lt"/>
                <a:cs typeface="+mn-cs"/>
              </a:rPr>
              <a:t> </a:t>
            </a:r>
            <a:endParaRPr lang="en-GB" sz="2800" dirty="0">
              <a:latin typeface="+mn-lt"/>
              <a:cs typeface="+mn-cs"/>
            </a:endParaRPr>
          </a:p>
          <a:p>
            <a:pPr fontAlgn="auto">
              <a:spcBef>
                <a:spcPts val="0"/>
              </a:spcBef>
              <a:spcAft>
                <a:spcPts val="0"/>
              </a:spcAft>
              <a:buFont typeface="Arial" pitchFamily="34" charset="0"/>
              <a:buChar char="•"/>
              <a:defRPr/>
            </a:pPr>
            <a:endParaRPr lang="en-GB" sz="2800" dirty="0">
              <a:latin typeface="+mn-lt"/>
              <a:cs typeface="+mn-cs"/>
            </a:endParaRPr>
          </a:p>
          <a:p>
            <a:pPr fontAlgn="auto">
              <a:spcBef>
                <a:spcPts val="0"/>
              </a:spcBef>
              <a:spcAft>
                <a:spcPts val="0"/>
              </a:spcAft>
              <a:buFont typeface="Arial" pitchFamily="34" charset="0"/>
              <a:buChar char="•"/>
              <a:defRPr/>
            </a:pPr>
            <a:r>
              <a:rPr lang="en-GB" sz="2800" dirty="0">
                <a:latin typeface="+mn-lt"/>
                <a:cs typeface="+mn-cs"/>
              </a:rPr>
              <a:t> First revelation at the age of forty.</a:t>
            </a:r>
          </a:p>
          <a:p>
            <a:pPr fontAlgn="auto">
              <a:spcBef>
                <a:spcPts val="0"/>
              </a:spcBef>
              <a:spcAft>
                <a:spcPts val="0"/>
              </a:spcAft>
              <a:defRPr/>
            </a:pPr>
            <a:r>
              <a:rPr lang="en-GB" sz="2800" dirty="0" err="1">
                <a:latin typeface="+mn-lt"/>
                <a:cs typeface="+mn-cs"/>
              </a:rPr>
              <a:t>Makki</a:t>
            </a:r>
            <a:r>
              <a:rPr lang="en-GB" sz="2800" dirty="0">
                <a:latin typeface="+mn-lt"/>
                <a:cs typeface="+mn-cs"/>
              </a:rPr>
              <a:t> </a:t>
            </a:r>
            <a:r>
              <a:rPr lang="en-GB" sz="2800" dirty="0" err="1">
                <a:latin typeface="+mn-lt"/>
                <a:cs typeface="+mn-cs"/>
              </a:rPr>
              <a:t>Surahs</a:t>
            </a:r>
            <a:r>
              <a:rPr lang="en-GB" sz="2800" dirty="0">
                <a:latin typeface="+mn-lt"/>
                <a:cs typeface="+mn-cs"/>
              </a:rPr>
              <a:t> were revealed.</a:t>
            </a:r>
          </a:p>
          <a:p>
            <a:pPr fontAlgn="auto">
              <a:spcBef>
                <a:spcPts val="0"/>
              </a:spcBef>
              <a:spcAft>
                <a:spcPts val="0"/>
              </a:spcAft>
              <a:defRPr/>
            </a:pPr>
            <a:endParaRPr lang="en-GB" sz="2800" dirty="0">
              <a:latin typeface="+mn-lt"/>
              <a:cs typeface="+mn-cs"/>
            </a:endParaRPr>
          </a:p>
        </p:txBody>
      </p:sp>
      <p:pic>
        <p:nvPicPr>
          <p:cNvPr id="6" name="Picture 2" descr="http://storage16.tunefiles.com/files/thumbs/2014/05/09/1399627011bf65f-big-1.jpg"/>
          <p:cNvPicPr>
            <a:picLocks noChangeAspect="1" noChangeArrowheads="1"/>
          </p:cNvPicPr>
          <p:nvPr/>
        </p:nvPicPr>
        <p:blipFill>
          <a:blip r:embed="rId3" cstate="print">
            <a:duotone>
              <a:prstClr val="black"/>
              <a:srgbClr val="D9C3A5">
                <a:tint val="50000"/>
                <a:satMod val="180000"/>
              </a:srgbClr>
            </a:duotone>
          </a:blip>
          <a:srcRect l="19925" t="11111" r="20301" b="44444"/>
          <a:stretch>
            <a:fillRect/>
          </a:stretch>
        </p:blipFill>
        <p:spPr bwMode="auto">
          <a:xfrm>
            <a:off x="6019800" y="609600"/>
            <a:ext cx="2971800" cy="914400"/>
          </a:xfrm>
          <a:prstGeom prst="rect">
            <a:avLst/>
          </a:prstGeom>
          <a:noFill/>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91138" name="Picture 2"/>
          <p:cNvPicPr>
            <a:picLocks noGrp="1" noChangeAspect="1" noChangeArrowheads="1"/>
          </p:cNvPicPr>
          <p:nvPr>
            <p:ph idx="1"/>
          </p:nvPr>
        </p:nvPicPr>
        <p:blipFill>
          <a:blip r:embed="rId2" cstate="print">
            <a:duotone>
              <a:prstClr val="black"/>
              <a:srgbClr val="D9C3A5">
                <a:tint val="50000"/>
                <a:satMod val="180000"/>
              </a:srgbClr>
            </a:duotone>
          </a:blip>
          <a:srcRect l="8353" r="8073"/>
          <a:stretch>
            <a:fillRect/>
          </a:stretch>
        </p:blipFill>
        <p:spPr bwMode="auto">
          <a:xfrm>
            <a:off x="-228600" y="57259"/>
            <a:ext cx="9372600" cy="6800741"/>
          </a:xfrm>
          <a:prstGeom prst="rect">
            <a:avLst/>
          </a:prstGeom>
          <a:noFill/>
          <a:ln w="9525">
            <a:noFill/>
            <a:miter lim="800000"/>
            <a:headEnd/>
            <a:tailEnd/>
          </a:ln>
        </p:spPr>
      </p:pic>
      <p:pic>
        <p:nvPicPr>
          <p:cNvPr id="5" name="Picture 2" descr="http://storage16.tunefiles.com/files/thumbs/2014/05/09/1399627011bf65f-big-1.jpg"/>
          <p:cNvPicPr>
            <a:picLocks noChangeAspect="1" noChangeArrowheads="1"/>
          </p:cNvPicPr>
          <p:nvPr/>
        </p:nvPicPr>
        <p:blipFill>
          <a:blip r:embed="rId3" cstate="print">
            <a:duotone>
              <a:prstClr val="black"/>
              <a:srgbClr val="D9C3A5">
                <a:tint val="50000"/>
                <a:satMod val="180000"/>
              </a:srgbClr>
            </a:duotone>
          </a:blip>
          <a:srcRect l="19925" t="11111" r="20301" b="44444"/>
          <a:stretch>
            <a:fillRect/>
          </a:stretch>
        </p:blipFill>
        <p:spPr bwMode="auto">
          <a:xfrm>
            <a:off x="6019800" y="1676400"/>
            <a:ext cx="2971800" cy="914400"/>
          </a:xfrm>
          <a:prstGeom prst="rect">
            <a:avLst/>
          </a:prstGeom>
          <a:noFill/>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p:cNvPicPr>
            <a:picLocks noChangeAspect="1" noChangeArrowheads="1"/>
          </p:cNvPicPr>
          <p:nvPr/>
        </p:nvPicPr>
        <p:blipFill>
          <a:blip r:embed="rId2" cstate="print">
            <a:duotone>
              <a:prstClr val="black"/>
              <a:srgbClr val="D9C3A5">
                <a:tint val="50000"/>
                <a:satMod val="180000"/>
              </a:srgbClr>
            </a:duotone>
          </a:blip>
          <a:srcRect l="8125" r="8125"/>
          <a:stretch>
            <a:fillRect/>
          </a:stretch>
        </p:blipFill>
        <p:spPr bwMode="auto">
          <a:xfrm>
            <a:off x="0" y="0"/>
            <a:ext cx="9144000" cy="6858000"/>
          </a:xfrm>
          <a:prstGeom prst="rect">
            <a:avLst/>
          </a:prstGeom>
          <a:noFill/>
          <a:ln w="9525">
            <a:noFill/>
            <a:miter lim="800000"/>
            <a:headEnd/>
            <a:tailEnd/>
          </a:ln>
        </p:spPr>
      </p:pic>
      <p:pic>
        <p:nvPicPr>
          <p:cNvPr id="3" name="Picture 2" descr="http://storage16.tunefiles.com/files/thumbs/2014/05/09/1399627011bf65f-big-1.jpg"/>
          <p:cNvPicPr>
            <a:picLocks noChangeAspect="1" noChangeArrowheads="1"/>
          </p:cNvPicPr>
          <p:nvPr/>
        </p:nvPicPr>
        <p:blipFill>
          <a:blip r:embed="rId3" cstate="print">
            <a:duotone>
              <a:prstClr val="black"/>
              <a:srgbClr val="D9C3A5">
                <a:tint val="50000"/>
                <a:satMod val="180000"/>
              </a:srgbClr>
            </a:duotone>
          </a:blip>
          <a:srcRect l="19925" t="11111" r="20301" b="44444"/>
          <a:stretch>
            <a:fillRect/>
          </a:stretch>
        </p:blipFill>
        <p:spPr bwMode="auto">
          <a:xfrm>
            <a:off x="3200400" y="76200"/>
            <a:ext cx="2514600" cy="914400"/>
          </a:xfrm>
          <a:prstGeom prst="rect">
            <a:avLst/>
          </a:prstGeom>
          <a:noFill/>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62000" y="2209800"/>
            <a:ext cx="7623175" cy="1524000"/>
          </a:xfrm>
          <a:solidFill>
            <a:schemeClr val="tx1"/>
          </a:solidFill>
        </p:spPr>
        <p:txBody>
          <a:bodyPr>
            <a:normAutofit/>
          </a:bodyPr>
          <a:lstStyle/>
          <a:p>
            <a:pPr algn="ctr"/>
            <a:r>
              <a:rPr lang="en-US" sz="8000" b="1" dirty="0" err="1"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Lectuere</a:t>
            </a:r>
            <a:endParaRPr lang="en-US" sz="8000" dirty="0"/>
          </a:p>
        </p:txBody>
      </p:sp>
      <p:sp>
        <p:nvSpPr>
          <p:cNvPr id="4" name="Slide Number Placeholder 3"/>
          <p:cNvSpPr>
            <a:spLocks noGrp="1"/>
          </p:cNvSpPr>
          <p:nvPr>
            <p:ph type="sldNum" sz="quarter" idx="11"/>
          </p:nvPr>
        </p:nvSpPr>
        <p:spPr/>
        <p:txBody>
          <a:bodyPr/>
          <a:lstStyle/>
          <a:p>
            <a:fld id="{78C91BCE-F812-4952-A23B-44D6EE9BB165}" type="slidenum">
              <a:rPr lang="en-US" smtClean="0"/>
              <a:pPr/>
              <a:t>3</a:t>
            </a:fld>
            <a:endParaRPr lang="en-US"/>
          </a:p>
        </p:txBody>
      </p:sp>
      <p:pic>
        <p:nvPicPr>
          <p:cNvPr id="2058" name="Picture 10" descr="untitled"/>
          <p:cNvPicPr>
            <a:picLocks noChangeAspect="1" noChangeArrowheads="1"/>
          </p:cNvPicPr>
          <p:nvPr/>
        </p:nvPicPr>
        <p:blipFill>
          <a:blip r:embed="rId2" cstate="print"/>
          <a:srcRect/>
          <a:stretch>
            <a:fillRect/>
          </a:stretch>
        </p:blipFill>
        <p:spPr bwMode="auto">
          <a:xfrm>
            <a:off x="685800" y="1066800"/>
            <a:ext cx="2876550" cy="866775"/>
          </a:xfrm>
          <a:prstGeom prst="rect">
            <a:avLst/>
          </a:prstGeom>
          <a:noFill/>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3"/>
          <p:cNvSpPr>
            <a:spLocks noGrp="1"/>
          </p:cNvSpPr>
          <p:nvPr>
            <p:ph type="title"/>
          </p:nvPr>
        </p:nvSpPr>
        <p:spPr>
          <a:xfrm>
            <a:off x="381000" y="-533400"/>
            <a:ext cx="8305800" cy="990600"/>
          </a:xfrm>
        </p:spPr>
        <p:txBody>
          <a:bodyPr>
            <a:normAutofit/>
          </a:bodyPr>
          <a:lstStyle/>
          <a:p>
            <a:pPr algn="ctr"/>
            <a:r>
              <a:rPr lang="en-GB" sz="3600" b="1" smtClean="0">
                <a:latin typeface="Segoe UI Light" pitchFamily="34" charset="0"/>
              </a:rPr>
              <a:t>MUHAMMAD(pbuh)  -  Spread of Islam</a:t>
            </a:r>
          </a:p>
        </p:txBody>
      </p:sp>
      <p:sp>
        <p:nvSpPr>
          <p:cNvPr id="6" name="TextBox 5"/>
          <p:cNvSpPr txBox="1"/>
          <p:nvPr/>
        </p:nvSpPr>
        <p:spPr>
          <a:xfrm>
            <a:off x="990600" y="914400"/>
            <a:ext cx="7239000" cy="5105400"/>
          </a:xfrm>
          <a:prstGeom prst="rect">
            <a:avLst/>
          </a:prstGeom>
        </p:spPr>
        <p:txBody>
          <a:bodyPr anchor="ctr"/>
          <a:lstStyle/>
          <a:p>
            <a:pPr fontAlgn="auto">
              <a:spcBef>
                <a:spcPts val="0"/>
              </a:spcBef>
              <a:spcAft>
                <a:spcPts val="0"/>
              </a:spcAft>
              <a:defRPr/>
            </a:pPr>
            <a:r>
              <a:rPr lang="en-GB" sz="2400" dirty="0">
                <a:latin typeface="+mn-lt"/>
                <a:cs typeface="+mn-cs"/>
              </a:rPr>
              <a:t>Due to the lack of equipment and followers</a:t>
            </a:r>
            <a:r>
              <a:rPr lang="en-GB" sz="2400">
                <a:latin typeface="+mn-lt"/>
                <a:cs typeface="+mn-cs"/>
              </a:rPr>
              <a:t>, </a:t>
            </a:r>
            <a:r>
              <a:rPr lang="en-GB" sz="2400" smtClean="0">
                <a:latin typeface="+mn-lt"/>
                <a:cs typeface="+mn-cs"/>
              </a:rPr>
              <a:t>MUHAMMAD(pbuh)   </a:t>
            </a:r>
            <a:r>
              <a:rPr lang="en-GB" sz="2400" dirty="0">
                <a:latin typeface="+mn-lt"/>
                <a:cs typeface="+mn-cs"/>
              </a:rPr>
              <a:t>was able to influence people to accept Islam on the basis of two things:</a:t>
            </a:r>
          </a:p>
          <a:p>
            <a:pPr fontAlgn="auto">
              <a:spcBef>
                <a:spcPts val="0"/>
              </a:spcBef>
              <a:spcAft>
                <a:spcPts val="0"/>
              </a:spcAft>
              <a:defRPr/>
            </a:pPr>
            <a:r>
              <a:rPr lang="en-GB" sz="2400" dirty="0">
                <a:latin typeface="+mn-lt"/>
                <a:cs typeface="+mn-cs"/>
              </a:rPr>
              <a:t>1. Holy Quran and its contents</a:t>
            </a:r>
          </a:p>
          <a:p>
            <a:pPr fontAlgn="auto">
              <a:spcBef>
                <a:spcPts val="0"/>
              </a:spcBef>
              <a:spcAft>
                <a:spcPts val="0"/>
              </a:spcAft>
              <a:defRPr/>
            </a:pPr>
            <a:r>
              <a:rPr lang="en-GB" sz="2400" dirty="0">
                <a:latin typeface="+mn-lt"/>
                <a:cs typeface="+mn-cs"/>
              </a:rPr>
              <a:t>2. His personality- kind and patient yet firm in His Religious duties. </a:t>
            </a:r>
          </a:p>
          <a:p>
            <a:pPr fontAlgn="auto">
              <a:spcBef>
                <a:spcPts val="0"/>
              </a:spcBef>
              <a:spcAft>
                <a:spcPts val="0"/>
              </a:spcAft>
              <a:defRPr/>
            </a:pPr>
            <a:endParaRPr lang="en-GB" sz="2400" dirty="0">
              <a:latin typeface="+mn-lt"/>
              <a:cs typeface="+mn-cs"/>
            </a:endParaRPr>
          </a:p>
          <a:p>
            <a:pPr fontAlgn="auto">
              <a:spcBef>
                <a:spcPts val="0"/>
              </a:spcBef>
              <a:spcAft>
                <a:spcPts val="0"/>
              </a:spcAft>
              <a:defRPr/>
            </a:pPr>
            <a:r>
              <a:rPr lang="en-GB" sz="2400" dirty="0">
                <a:solidFill>
                  <a:srgbClr val="FF0000"/>
                </a:solidFill>
                <a:latin typeface="+mn-lt"/>
                <a:cs typeface="+mn-cs"/>
              </a:rPr>
              <a:t>To </a:t>
            </a:r>
            <a:r>
              <a:rPr lang="en-GB" sz="2400">
                <a:solidFill>
                  <a:srgbClr val="FF0000"/>
                </a:solidFill>
                <a:latin typeface="+mn-lt"/>
                <a:cs typeface="+mn-cs"/>
              </a:rPr>
              <a:t>stop </a:t>
            </a:r>
            <a:r>
              <a:rPr lang="en-GB" sz="2400" smtClean="0">
                <a:solidFill>
                  <a:srgbClr val="FF0000"/>
                </a:solidFill>
                <a:latin typeface="+mn-lt"/>
                <a:cs typeface="+mn-cs"/>
              </a:rPr>
              <a:t>MUHAMMAD(pbuh)   </a:t>
            </a:r>
            <a:r>
              <a:rPr lang="en-GB" sz="2400" dirty="0">
                <a:solidFill>
                  <a:srgbClr val="FF0000"/>
                </a:solidFill>
                <a:latin typeface="+mn-lt"/>
                <a:cs typeface="+mn-cs"/>
              </a:rPr>
              <a:t>,the Chiefs of other religions tried to offer him wealth and even cut off essential supplies from Him and His followers. However these atrocities could not hinder their spirit.</a:t>
            </a:r>
          </a:p>
        </p:txBody>
      </p:sp>
      <p:pic>
        <p:nvPicPr>
          <p:cNvPr id="4" name="Picture 2" descr="http://storage16.tunefiles.com/files/thumbs/2014/05/09/1399627011bf65f-big-1.jpg"/>
          <p:cNvPicPr>
            <a:picLocks noChangeAspect="1" noChangeArrowheads="1"/>
          </p:cNvPicPr>
          <p:nvPr/>
        </p:nvPicPr>
        <p:blipFill>
          <a:blip r:embed="rId3" cstate="print">
            <a:duotone>
              <a:prstClr val="black"/>
              <a:srgbClr val="D9C3A5">
                <a:tint val="50000"/>
                <a:satMod val="180000"/>
              </a:srgbClr>
            </a:duotone>
          </a:blip>
          <a:srcRect l="19925" t="11111" r="20301" b="44444"/>
          <a:stretch>
            <a:fillRect/>
          </a:stretch>
        </p:blipFill>
        <p:spPr bwMode="auto">
          <a:xfrm>
            <a:off x="3505200" y="5562600"/>
            <a:ext cx="2667000" cy="914400"/>
          </a:xfrm>
          <a:prstGeom prst="rect">
            <a:avLst/>
          </a:prstGeom>
          <a:noFill/>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388" y="-76200"/>
            <a:ext cx="8229600" cy="647700"/>
          </a:xfrm>
        </p:spPr>
        <p:txBody>
          <a:bodyPr>
            <a:normAutofit fontScale="90000"/>
          </a:bodyPr>
          <a:lstStyle/>
          <a:p>
            <a:pPr fontAlgn="auto">
              <a:spcAft>
                <a:spcPts val="0"/>
              </a:spcAft>
              <a:defRPr/>
            </a:pPr>
            <a:r>
              <a:rPr lang="en-GB" b="1" dirty="0" smtClean="0">
                <a:latin typeface="Segoe UI Light" pitchFamily="34" charset="0"/>
              </a:rPr>
              <a:t>Migration To </a:t>
            </a:r>
            <a:r>
              <a:rPr lang="en-GB" b="1" dirty="0" err="1" smtClean="0">
                <a:latin typeface="Segoe UI Light" pitchFamily="34" charset="0"/>
              </a:rPr>
              <a:t>Madina</a:t>
            </a:r>
            <a:r>
              <a:rPr lang="en-GB" b="1" dirty="0" smtClean="0">
                <a:latin typeface="Segoe UI Light" pitchFamily="34" charset="0"/>
              </a:rPr>
              <a:t> &amp; Life In </a:t>
            </a:r>
            <a:r>
              <a:rPr lang="en-GB" b="1" dirty="0" err="1" smtClean="0">
                <a:latin typeface="Segoe UI Light" pitchFamily="34" charset="0"/>
              </a:rPr>
              <a:t>Madina</a:t>
            </a:r>
            <a:endParaRPr lang="en-GB" b="1" dirty="0">
              <a:latin typeface="Segoe UI Light" pitchFamily="34" charset="0"/>
            </a:endParaRPr>
          </a:p>
        </p:txBody>
      </p:sp>
      <p:sp>
        <p:nvSpPr>
          <p:cNvPr id="18" name="TextBox 17"/>
          <p:cNvSpPr txBox="1"/>
          <p:nvPr/>
        </p:nvSpPr>
        <p:spPr>
          <a:xfrm>
            <a:off x="0" y="6172200"/>
            <a:ext cx="1143000" cy="304800"/>
          </a:xfrm>
          <a:prstGeom prst="rect">
            <a:avLst/>
          </a:prstGeom>
        </p:spPr>
        <p:txBody>
          <a:bodyPr anchor="ctr"/>
          <a:lstStyle/>
          <a:p>
            <a:pPr fontAlgn="auto">
              <a:spcBef>
                <a:spcPts val="0"/>
              </a:spcBef>
              <a:spcAft>
                <a:spcPts val="0"/>
              </a:spcAft>
              <a:defRPr/>
            </a:pPr>
            <a:endParaRPr lang="en-US" sz="2800" dirty="0">
              <a:solidFill>
                <a:schemeClr val="bg1">
                  <a:lumMod val="75000"/>
                </a:schemeClr>
              </a:solidFill>
              <a:latin typeface="+mn-lt"/>
              <a:cs typeface="+mn-cs"/>
            </a:endParaRPr>
          </a:p>
        </p:txBody>
      </p:sp>
      <p:sp>
        <p:nvSpPr>
          <p:cNvPr id="29" name="TextBox 28"/>
          <p:cNvSpPr txBox="1"/>
          <p:nvPr/>
        </p:nvSpPr>
        <p:spPr>
          <a:xfrm>
            <a:off x="2895600" y="2971800"/>
            <a:ext cx="5334000" cy="1981200"/>
          </a:xfrm>
          <a:prstGeom prst="rect">
            <a:avLst/>
          </a:prstGeom>
        </p:spPr>
        <p:txBody>
          <a:bodyPr anchor="ctr"/>
          <a:lstStyle/>
          <a:p>
            <a:pPr marL="457200" indent="-457200" fontAlgn="auto">
              <a:spcBef>
                <a:spcPts val="0"/>
              </a:spcBef>
              <a:spcAft>
                <a:spcPts val="0"/>
              </a:spcAft>
              <a:defRPr/>
            </a:pPr>
            <a:r>
              <a:rPr lang="en-GB" sz="2000" b="1" dirty="0">
                <a:solidFill>
                  <a:srgbClr val="FF0000"/>
                </a:solidFill>
                <a:latin typeface="Segoe UI Light" pitchFamily="34" charset="0"/>
                <a:cs typeface="+mn-cs"/>
              </a:rPr>
              <a:t>c)	The Holy Prophet (</a:t>
            </a:r>
            <a:r>
              <a:rPr lang="en-GB" sz="2000" b="1" dirty="0" err="1">
                <a:solidFill>
                  <a:srgbClr val="FF0000"/>
                </a:solidFill>
                <a:latin typeface="Segoe UI Light" pitchFamily="34" charset="0"/>
                <a:cs typeface="+mn-cs"/>
              </a:rPr>
              <a:t>pbuh</a:t>
            </a:r>
            <a:r>
              <a:rPr lang="en-GB" sz="2000" b="1" dirty="0">
                <a:solidFill>
                  <a:srgbClr val="FF0000"/>
                </a:solidFill>
                <a:latin typeface="Segoe UI Light" pitchFamily="34" charset="0"/>
                <a:cs typeface="+mn-cs"/>
              </a:rPr>
              <a:t>) and companion(s) also built a mosque together (the first mosque in </a:t>
            </a:r>
            <a:r>
              <a:rPr lang="en-GB" sz="2000" b="1" dirty="0" err="1">
                <a:solidFill>
                  <a:srgbClr val="FF0000"/>
                </a:solidFill>
                <a:latin typeface="Segoe UI Light" pitchFamily="34" charset="0"/>
                <a:cs typeface="+mn-cs"/>
              </a:rPr>
              <a:t>islamic</a:t>
            </a:r>
            <a:r>
              <a:rPr lang="en-GB" sz="2000" b="1" dirty="0">
                <a:solidFill>
                  <a:srgbClr val="FF0000"/>
                </a:solidFill>
                <a:latin typeface="Segoe UI Light" pitchFamily="34" charset="0"/>
                <a:cs typeface="+mn-cs"/>
              </a:rPr>
              <a:t> history) at the time of their stay at </a:t>
            </a:r>
            <a:r>
              <a:rPr lang="en-GB" sz="2000" b="1" dirty="0" err="1">
                <a:solidFill>
                  <a:srgbClr val="FF0000"/>
                </a:solidFill>
                <a:latin typeface="Segoe UI Light" pitchFamily="34" charset="0"/>
                <a:cs typeface="+mn-cs"/>
              </a:rPr>
              <a:t>Quba</a:t>
            </a:r>
            <a:r>
              <a:rPr lang="en-GB" sz="2000" b="1" dirty="0">
                <a:solidFill>
                  <a:srgbClr val="FF0000"/>
                </a:solidFill>
                <a:latin typeface="Segoe UI Light" pitchFamily="34" charset="0"/>
                <a:cs typeface="+mn-cs"/>
              </a:rPr>
              <a:t>. </a:t>
            </a:r>
            <a:endParaRPr lang="en-US" sz="2000" b="1" dirty="0">
              <a:solidFill>
                <a:srgbClr val="FF0000"/>
              </a:solidFill>
              <a:latin typeface="+mn-lt"/>
              <a:cs typeface="+mn-cs"/>
            </a:endParaRPr>
          </a:p>
        </p:txBody>
      </p:sp>
      <p:sp>
        <p:nvSpPr>
          <p:cNvPr id="30" name="TextBox 29"/>
          <p:cNvSpPr txBox="1">
            <a:spLocks noChangeArrowheads="1"/>
          </p:cNvSpPr>
          <p:nvPr/>
        </p:nvSpPr>
        <p:spPr bwMode="auto">
          <a:xfrm>
            <a:off x="2895600" y="1600200"/>
            <a:ext cx="5715000" cy="1295400"/>
          </a:xfrm>
          <a:prstGeom prst="rect">
            <a:avLst/>
          </a:prstGeom>
          <a:noFill/>
          <a:ln w="9525">
            <a:noFill/>
            <a:miter lim="800000"/>
            <a:headEnd/>
            <a:tailEnd/>
          </a:ln>
        </p:spPr>
        <p:txBody>
          <a:bodyPr anchor="ctr"/>
          <a:lstStyle/>
          <a:p>
            <a:pPr marL="457200" indent="-457200">
              <a:buFontTx/>
              <a:buAutoNum type="alphaLcParenR"/>
            </a:pPr>
            <a:r>
              <a:rPr lang="en-GB" sz="2000" b="1">
                <a:solidFill>
                  <a:srgbClr val="FF0000"/>
                </a:solidFill>
                <a:latin typeface="Segoe UI Light" pitchFamily="34" charset="0"/>
              </a:rPr>
              <a:t>By the permission of Allah, the Holy Prophet (pbuh) decided to migrate from Makkah to Medina as the people of Quraysh were increasing their animosity towards him. </a:t>
            </a:r>
          </a:p>
          <a:p>
            <a:pPr marL="457200" indent="-457200">
              <a:buFontTx/>
              <a:buAutoNum type="alphaLcParenR"/>
            </a:pPr>
            <a:r>
              <a:rPr lang="en-GB" sz="2000" b="1">
                <a:solidFill>
                  <a:srgbClr val="FF0000"/>
                </a:solidFill>
                <a:latin typeface="Segoe UI Light" pitchFamily="34" charset="0"/>
              </a:rPr>
              <a:t>Before migrating out of Makkah, he and his companion (sahaabbah) Siddiq-e-Akbar hid in the cave of Thaur for 3 nights. </a:t>
            </a:r>
          </a:p>
        </p:txBody>
      </p:sp>
      <p:sp>
        <p:nvSpPr>
          <p:cNvPr id="31" name="TextBox 30"/>
          <p:cNvSpPr txBox="1"/>
          <p:nvPr/>
        </p:nvSpPr>
        <p:spPr>
          <a:xfrm>
            <a:off x="2819400" y="4800600"/>
            <a:ext cx="4876800" cy="1371600"/>
          </a:xfrm>
          <a:prstGeom prst="rect">
            <a:avLst/>
          </a:prstGeom>
        </p:spPr>
        <p:txBody>
          <a:bodyPr anchor="ctr"/>
          <a:lstStyle/>
          <a:p>
            <a:pPr marL="514350" indent="-514350" fontAlgn="auto">
              <a:spcBef>
                <a:spcPts val="0"/>
              </a:spcBef>
              <a:spcAft>
                <a:spcPts val="0"/>
              </a:spcAft>
              <a:defRPr/>
            </a:pPr>
            <a:r>
              <a:rPr lang="en-GB" sz="2000" b="1" dirty="0">
                <a:solidFill>
                  <a:srgbClr val="FF0000"/>
                </a:solidFill>
                <a:latin typeface="Segoe UI Light" pitchFamily="34" charset="0"/>
                <a:cs typeface="+mn-cs"/>
              </a:rPr>
              <a:t>d)	When the Holy Prophet (</a:t>
            </a:r>
            <a:r>
              <a:rPr lang="en-GB" sz="2000" b="1" dirty="0" err="1">
                <a:solidFill>
                  <a:srgbClr val="FF0000"/>
                </a:solidFill>
                <a:latin typeface="Segoe UI Light" pitchFamily="34" charset="0"/>
                <a:cs typeface="+mn-cs"/>
              </a:rPr>
              <a:t>pbuh</a:t>
            </a:r>
            <a:r>
              <a:rPr lang="en-GB" sz="2000" b="1" dirty="0">
                <a:solidFill>
                  <a:srgbClr val="FF0000"/>
                </a:solidFill>
                <a:latin typeface="Segoe UI Light" pitchFamily="34" charset="0"/>
                <a:cs typeface="+mn-cs"/>
              </a:rPr>
              <a:t>) reached Medina. Everyone was overflowing with joy and respect for him. The women and children were reciting </a:t>
            </a:r>
            <a:r>
              <a:rPr lang="en-GB" sz="2000" b="1" dirty="0" err="1">
                <a:solidFill>
                  <a:srgbClr val="FF0000"/>
                </a:solidFill>
                <a:latin typeface="Segoe UI Light" pitchFamily="34" charset="0"/>
                <a:cs typeface="+mn-cs"/>
              </a:rPr>
              <a:t>naats</a:t>
            </a:r>
            <a:r>
              <a:rPr lang="en-GB" sz="2000" b="1" dirty="0">
                <a:solidFill>
                  <a:srgbClr val="FF0000"/>
                </a:solidFill>
                <a:latin typeface="Segoe UI Light" pitchFamily="34" charset="0"/>
                <a:cs typeface="+mn-cs"/>
              </a:rPr>
              <a:t> (</a:t>
            </a:r>
            <a:r>
              <a:rPr lang="en-GB" sz="2000" b="1" dirty="0" err="1">
                <a:solidFill>
                  <a:srgbClr val="FF0000"/>
                </a:solidFill>
                <a:latin typeface="Segoe UI Light" pitchFamily="34" charset="0"/>
                <a:cs typeface="+mn-cs"/>
              </a:rPr>
              <a:t>talaa</a:t>
            </a:r>
            <a:r>
              <a:rPr lang="en-GB" sz="2000" b="1" dirty="0">
                <a:solidFill>
                  <a:srgbClr val="FF0000"/>
                </a:solidFill>
                <a:latin typeface="Segoe UI Light" pitchFamily="34" charset="0"/>
                <a:cs typeface="+mn-cs"/>
              </a:rPr>
              <a:t>-al-</a:t>
            </a:r>
            <a:r>
              <a:rPr lang="en-GB" sz="2000" b="1" dirty="0" err="1">
                <a:solidFill>
                  <a:srgbClr val="FF0000"/>
                </a:solidFill>
                <a:latin typeface="Segoe UI Light" pitchFamily="34" charset="0"/>
                <a:cs typeface="+mn-cs"/>
              </a:rPr>
              <a:t>badru</a:t>
            </a:r>
            <a:r>
              <a:rPr lang="en-GB" sz="2000" b="1" dirty="0">
                <a:solidFill>
                  <a:srgbClr val="FF0000"/>
                </a:solidFill>
                <a:latin typeface="Segoe UI Light" pitchFamily="34" charset="0"/>
                <a:cs typeface="+mn-cs"/>
              </a:rPr>
              <a:t>-</a:t>
            </a:r>
            <a:r>
              <a:rPr lang="en-GB" sz="2000" b="1" dirty="0" err="1">
                <a:solidFill>
                  <a:srgbClr val="FF0000"/>
                </a:solidFill>
                <a:latin typeface="Segoe UI Light" pitchFamily="34" charset="0"/>
                <a:cs typeface="+mn-cs"/>
              </a:rPr>
              <a:t>alaina</a:t>
            </a:r>
            <a:r>
              <a:rPr lang="en-GB" sz="2000" b="1" dirty="0">
                <a:solidFill>
                  <a:srgbClr val="FF0000"/>
                </a:solidFill>
                <a:latin typeface="Segoe UI Light" pitchFamily="34" charset="0"/>
                <a:cs typeface="+mn-cs"/>
              </a:rPr>
              <a:t>). </a:t>
            </a:r>
            <a:endParaRPr lang="en-US" sz="2000" b="1" dirty="0">
              <a:solidFill>
                <a:srgbClr val="FF0000"/>
              </a:solidFill>
              <a:latin typeface="+mn-lt"/>
              <a:cs typeface="+mn-cs"/>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t>Seerah of Prophet Mohammad(SAW)</a:t>
            </a:r>
          </a:p>
        </p:txBody>
      </p:sp>
      <p:sp>
        <p:nvSpPr>
          <p:cNvPr id="2051" name="Rectangle 3"/>
          <p:cNvSpPr>
            <a:spLocks noGrp="1" noChangeArrowheads="1"/>
          </p:cNvSpPr>
          <p:nvPr>
            <p:ph type="subTitle" idx="1"/>
          </p:nvPr>
        </p:nvSpPr>
        <p:spPr/>
        <p:txBody>
          <a:bodyPr/>
          <a:lstStyle/>
          <a:p>
            <a:r>
              <a:rPr lang="en-US"/>
              <a:t>Madani Period</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676400" y="4648200"/>
            <a:ext cx="685800" cy="990600"/>
          </a:xfrm>
          <a:prstGeom prst="rect">
            <a:avLst/>
          </a:prstGeom>
          <a:solidFill>
            <a:srgbClr val="19A2D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anchor="b"/>
          <a:lstStyle/>
          <a:p>
            <a:pPr fontAlgn="auto">
              <a:spcBef>
                <a:spcPts val="0"/>
              </a:spcBef>
              <a:spcAft>
                <a:spcPts val="0"/>
              </a:spcAft>
              <a:defRPr/>
            </a:pPr>
            <a:endParaRPr lang="en-GB" dirty="0"/>
          </a:p>
        </p:txBody>
      </p:sp>
      <p:sp>
        <p:nvSpPr>
          <p:cNvPr id="22" name="Rectangle 21"/>
          <p:cNvSpPr/>
          <p:nvPr/>
        </p:nvSpPr>
        <p:spPr>
          <a:xfrm>
            <a:off x="1676400" y="2971800"/>
            <a:ext cx="685800" cy="990600"/>
          </a:xfrm>
          <a:prstGeom prst="rect">
            <a:avLst/>
          </a:prstGeom>
          <a:solidFill>
            <a:srgbClr val="00AAAD"/>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anchor="b"/>
          <a:lstStyle/>
          <a:p>
            <a:pPr fontAlgn="auto">
              <a:spcBef>
                <a:spcPts val="0"/>
              </a:spcBef>
              <a:spcAft>
                <a:spcPts val="0"/>
              </a:spcAft>
              <a:defRPr/>
            </a:pPr>
            <a:endParaRPr lang="en-GB" dirty="0"/>
          </a:p>
        </p:txBody>
      </p:sp>
      <p:sp>
        <p:nvSpPr>
          <p:cNvPr id="21" name="Rectangle 20"/>
          <p:cNvSpPr/>
          <p:nvPr/>
        </p:nvSpPr>
        <p:spPr>
          <a:xfrm>
            <a:off x="1692275" y="1327150"/>
            <a:ext cx="669925" cy="1035050"/>
          </a:xfrm>
          <a:prstGeom prst="rect">
            <a:avLst/>
          </a:prstGeom>
          <a:solidFill>
            <a:srgbClr val="FF009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anchor="b"/>
          <a:lstStyle/>
          <a:p>
            <a:pPr fontAlgn="auto">
              <a:spcBef>
                <a:spcPts val="0"/>
              </a:spcBef>
              <a:spcAft>
                <a:spcPts val="0"/>
              </a:spcAft>
              <a:defRPr/>
            </a:pPr>
            <a:endParaRPr lang="en-GB" dirty="0"/>
          </a:p>
        </p:txBody>
      </p:sp>
      <p:sp>
        <p:nvSpPr>
          <p:cNvPr id="4" name="Title 3"/>
          <p:cNvSpPr>
            <a:spLocks noGrp="1"/>
          </p:cNvSpPr>
          <p:nvPr>
            <p:ph type="title"/>
          </p:nvPr>
        </p:nvSpPr>
        <p:spPr>
          <a:xfrm>
            <a:off x="179388" y="-152400"/>
            <a:ext cx="8229600" cy="647700"/>
          </a:xfrm>
        </p:spPr>
        <p:txBody>
          <a:bodyPr>
            <a:normAutofit fontScale="90000"/>
          </a:bodyPr>
          <a:lstStyle/>
          <a:p>
            <a:pPr fontAlgn="auto">
              <a:spcAft>
                <a:spcPts val="0"/>
              </a:spcAft>
              <a:defRPr/>
            </a:pPr>
            <a:r>
              <a:rPr lang="en-GB" b="1" dirty="0" smtClean="0">
                <a:latin typeface="Segoe UI Light" pitchFamily="34" charset="0"/>
              </a:rPr>
              <a:t>Migration To </a:t>
            </a:r>
            <a:r>
              <a:rPr lang="en-GB" b="1" dirty="0" err="1" smtClean="0">
                <a:latin typeface="Segoe UI Light" pitchFamily="34" charset="0"/>
              </a:rPr>
              <a:t>Madina</a:t>
            </a:r>
            <a:r>
              <a:rPr lang="en-GB" b="1" dirty="0" smtClean="0">
                <a:latin typeface="Segoe UI Light" pitchFamily="34" charset="0"/>
              </a:rPr>
              <a:t> &amp; Life In </a:t>
            </a:r>
            <a:r>
              <a:rPr lang="en-GB" b="1" dirty="0" err="1" smtClean="0">
                <a:latin typeface="Segoe UI Light" pitchFamily="34" charset="0"/>
              </a:rPr>
              <a:t>Madina</a:t>
            </a:r>
            <a:endParaRPr lang="en-GB" b="1" dirty="0">
              <a:latin typeface="Segoe UI Light" pitchFamily="34" charset="0"/>
            </a:endParaRPr>
          </a:p>
        </p:txBody>
      </p:sp>
      <p:sp>
        <p:nvSpPr>
          <p:cNvPr id="8" name="Rectangle 7"/>
          <p:cNvSpPr/>
          <p:nvPr/>
        </p:nvSpPr>
        <p:spPr>
          <a:xfrm>
            <a:off x="1676400" y="1295400"/>
            <a:ext cx="685800" cy="1066800"/>
          </a:xfrm>
          <a:prstGeom prst="rect">
            <a:avLst/>
          </a:prstGeom>
          <a:solidFill>
            <a:srgbClr val="FF009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anchor="b"/>
          <a:lstStyle/>
          <a:p>
            <a:pPr fontAlgn="auto">
              <a:spcBef>
                <a:spcPts val="0"/>
              </a:spcBef>
              <a:spcAft>
                <a:spcPts val="0"/>
              </a:spcAft>
              <a:defRPr/>
            </a:pPr>
            <a:endParaRPr lang="en-GB" dirty="0"/>
          </a:p>
        </p:txBody>
      </p:sp>
      <p:sp>
        <p:nvSpPr>
          <p:cNvPr id="9" name="Rectangle 8"/>
          <p:cNvSpPr/>
          <p:nvPr/>
        </p:nvSpPr>
        <p:spPr>
          <a:xfrm>
            <a:off x="1676400" y="2971800"/>
            <a:ext cx="685800" cy="990600"/>
          </a:xfrm>
          <a:prstGeom prst="rect">
            <a:avLst/>
          </a:prstGeom>
          <a:solidFill>
            <a:srgbClr val="00AAAD"/>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anchor="b"/>
          <a:lstStyle/>
          <a:p>
            <a:pPr fontAlgn="auto">
              <a:spcBef>
                <a:spcPts val="0"/>
              </a:spcBef>
              <a:spcAft>
                <a:spcPts val="0"/>
              </a:spcAft>
              <a:defRPr/>
            </a:pPr>
            <a:endParaRPr lang="en-GB" dirty="0"/>
          </a:p>
        </p:txBody>
      </p:sp>
      <p:sp>
        <p:nvSpPr>
          <p:cNvPr id="10" name="Rectangle 9"/>
          <p:cNvSpPr/>
          <p:nvPr/>
        </p:nvSpPr>
        <p:spPr>
          <a:xfrm>
            <a:off x="1676400" y="4724400"/>
            <a:ext cx="685800" cy="914400"/>
          </a:xfrm>
          <a:prstGeom prst="rect">
            <a:avLst/>
          </a:prstGeom>
          <a:solidFill>
            <a:srgbClr val="19A2D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anchor="b"/>
          <a:lstStyle/>
          <a:p>
            <a:pPr fontAlgn="auto">
              <a:spcBef>
                <a:spcPts val="0"/>
              </a:spcBef>
              <a:spcAft>
                <a:spcPts val="0"/>
              </a:spcAft>
              <a:defRPr/>
            </a:pPr>
            <a:endParaRPr lang="en-GB" dirty="0"/>
          </a:p>
        </p:txBody>
      </p:sp>
      <p:sp>
        <p:nvSpPr>
          <p:cNvPr id="18" name="TextBox 17"/>
          <p:cNvSpPr txBox="1"/>
          <p:nvPr/>
        </p:nvSpPr>
        <p:spPr>
          <a:xfrm>
            <a:off x="0" y="6172200"/>
            <a:ext cx="1143000" cy="304800"/>
          </a:xfrm>
          <a:prstGeom prst="rect">
            <a:avLst/>
          </a:prstGeom>
        </p:spPr>
        <p:txBody>
          <a:bodyPr anchor="ctr"/>
          <a:lstStyle/>
          <a:p>
            <a:pPr fontAlgn="auto">
              <a:spcBef>
                <a:spcPts val="0"/>
              </a:spcBef>
              <a:spcAft>
                <a:spcPts val="0"/>
              </a:spcAft>
              <a:defRPr/>
            </a:pPr>
            <a:endParaRPr lang="en-US" sz="2800" dirty="0">
              <a:solidFill>
                <a:schemeClr val="bg1">
                  <a:lumMod val="75000"/>
                </a:schemeClr>
              </a:solidFill>
              <a:latin typeface="+mn-lt"/>
              <a:cs typeface="+mn-cs"/>
            </a:endParaRPr>
          </a:p>
        </p:txBody>
      </p:sp>
      <p:sp>
        <p:nvSpPr>
          <p:cNvPr id="29" name="TextBox 28"/>
          <p:cNvSpPr txBox="1">
            <a:spLocks noChangeArrowheads="1"/>
          </p:cNvSpPr>
          <p:nvPr/>
        </p:nvSpPr>
        <p:spPr bwMode="auto">
          <a:xfrm>
            <a:off x="2971800" y="2514600"/>
            <a:ext cx="5334000" cy="1981200"/>
          </a:xfrm>
          <a:prstGeom prst="rect">
            <a:avLst/>
          </a:prstGeom>
          <a:noFill/>
          <a:ln w="9525">
            <a:noFill/>
            <a:miter lim="800000"/>
            <a:headEnd/>
            <a:tailEnd/>
          </a:ln>
        </p:spPr>
        <p:txBody>
          <a:bodyPr anchor="ctr"/>
          <a:lstStyle/>
          <a:p>
            <a:pPr marL="514350" indent="-514350"/>
            <a:r>
              <a:rPr lang="en-GB" sz="2000" b="1">
                <a:solidFill>
                  <a:srgbClr val="FF0000"/>
                </a:solidFill>
                <a:latin typeface="Segoe UI Light" pitchFamily="34" charset="0"/>
              </a:rPr>
              <a:t>b</a:t>
            </a:r>
            <a:r>
              <a:rPr lang="en-GB" sz="2000" b="1" smtClean="0">
                <a:solidFill>
                  <a:srgbClr val="FF0000"/>
                </a:solidFill>
                <a:latin typeface="Segoe UI Light" pitchFamily="34" charset="0"/>
              </a:rPr>
              <a:t>)</a:t>
            </a:r>
            <a:r>
              <a:rPr lang="en-GB" sz="2000" b="1">
                <a:solidFill>
                  <a:srgbClr val="FF0000"/>
                </a:solidFill>
                <a:latin typeface="Segoe UI Light" pitchFamily="34" charset="0"/>
              </a:rPr>
              <a:t>	The various practices of Islam (e.g: 5 prayers &amp; Fasting in Ramadan) were also prescribed and made obligatory. </a:t>
            </a:r>
          </a:p>
        </p:txBody>
      </p:sp>
      <p:sp>
        <p:nvSpPr>
          <p:cNvPr id="30" name="TextBox 29"/>
          <p:cNvSpPr txBox="1"/>
          <p:nvPr/>
        </p:nvSpPr>
        <p:spPr>
          <a:xfrm>
            <a:off x="3048000" y="1447800"/>
            <a:ext cx="5715000" cy="1295400"/>
          </a:xfrm>
          <a:prstGeom prst="rect">
            <a:avLst/>
          </a:prstGeom>
        </p:spPr>
        <p:txBody>
          <a:bodyPr anchor="ctr"/>
          <a:lstStyle/>
          <a:p>
            <a:pPr marL="914400" lvl="1" indent="-457200" fontAlgn="auto">
              <a:spcBef>
                <a:spcPts val="0"/>
              </a:spcBef>
              <a:spcAft>
                <a:spcPts val="0"/>
              </a:spcAft>
              <a:buFontTx/>
              <a:buAutoNum type="alphaLcParenR"/>
              <a:defRPr/>
            </a:pPr>
            <a:r>
              <a:rPr lang="en-GB" sz="2000" b="1" dirty="0" err="1">
                <a:solidFill>
                  <a:srgbClr val="FF0000"/>
                </a:solidFill>
                <a:latin typeface="Segoe UI Light" pitchFamily="34" charset="0"/>
                <a:cs typeface="+mn-cs"/>
              </a:rPr>
              <a:t>Masjid</a:t>
            </a:r>
            <a:r>
              <a:rPr lang="en-GB" sz="2000" b="1" dirty="0">
                <a:solidFill>
                  <a:srgbClr val="FF0000"/>
                </a:solidFill>
                <a:latin typeface="Segoe UI Light" pitchFamily="34" charset="0"/>
                <a:cs typeface="+mn-cs"/>
              </a:rPr>
              <a:t>-Al-</a:t>
            </a:r>
            <a:r>
              <a:rPr lang="en-GB" sz="2000" b="1" dirty="0" err="1">
                <a:solidFill>
                  <a:srgbClr val="FF0000"/>
                </a:solidFill>
                <a:latin typeface="Segoe UI Light" pitchFamily="34" charset="0"/>
                <a:cs typeface="+mn-cs"/>
              </a:rPr>
              <a:t>Nabawi</a:t>
            </a:r>
            <a:r>
              <a:rPr lang="en-GB" sz="2000" b="1" dirty="0">
                <a:solidFill>
                  <a:srgbClr val="FF0000"/>
                </a:solidFill>
                <a:latin typeface="Segoe UI Light" pitchFamily="34" charset="0"/>
                <a:cs typeface="+mn-cs"/>
              </a:rPr>
              <a:t>, the Prophet’s (</a:t>
            </a:r>
            <a:r>
              <a:rPr lang="en-US" sz="2000" b="1" dirty="0" err="1">
                <a:solidFill>
                  <a:srgbClr val="FF0000"/>
                </a:solidFill>
                <a:latin typeface="Segoe UI Light" pitchFamily="34" charset="0"/>
                <a:cs typeface="+mn-cs"/>
              </a:rPr>
              <a:t>pbuh</a:t>
            </a:r>
            <a:r>
              <a:rPr lang="en-GB" sz="2000" b="1" dirty="0">
                <a:solidFill>
                  <a:srgbClr val="FF0000"/>
                </a:solidFill>
                <a:latin typeface="Segoe UI Light" pitchFamily="34" charset="0"/>
                <a:cs typeface="+mn-cs"/>
              </a:rPr>
              <a:t>) mosque was also built. </a:t>
            </a:r>
            <a:endParaRPr lang="en-US" sz="2000" b="1" dirty="0">
              <a:solidFill>
                <a:srgbClr val="FF0000"/>
              </a:solidFill>
              <a:latin typeface="+mn-lt"/>
              <a:cs typeface="+mn-cs"/>
            </a:endParaRPr>
          </a:p>
        </p:txBody>
      </p:sp>
      <p:sp>
        <p:nvSpPr>
          <p:cNvPr id="31" name="TextBox 30"/>
          <p:cNvSpPr txBox="1"/>
          <p:nvPr/>
        </p:nvSpPr>
        <p:spPr>
          <a:xfrm>
            <a:off x="2971800" y="4572000"/>
            <a:ext cx="4876800" cy="1371600"/>
          </a:xfrm>
          <a:prstGeom prst="rect">
            <a:avLst/>
          </a:prstGeom>
        </p:spPr>
        <p:txBody>
          <a:bodyPr anchor="ctr"/>
          <a:lstStyle/>
          <a:p>
            <a:pPr marL="514350" indent="-514350" fontAlgn="auto">
              <a:spcBef>
                <a:spcPts val="0"/>
              </a:spcBef>
              <a:spcAft>
                <a:spcPts val="0"/>
              </a:spcAft>
              <a:defRPr/>
            </a:pPr>
            <a:r>
              <a:rPr lang="en-GB" sz="2000" b="1" dirty="0">
                <a:solidFill>
                  <a:srgbClr val="FF0000"/>
                </a:solidFill>
                <a:latin typeface="Segoe UI Light" pitchFamily="34" charset="0"/>
                <a:cs typeface="+mn-cs"/>
              </a:rPr>
              <a:t>c)	By Allah’s command, </a:t>
            </a:r>
            <a:r>
              <a:rPr lang="en-GB" sz="2000" b="1" err="1">
                <a:solidFill>
                  <a:srgbClr val="FF0000"/>
                </a:solidFill>
                <a:latin typeface="Segoe UI Light" pitchFamily="34" charset="0"/>
                <a:cs typeface="+mn-cs"/>
              </a:rPr>
              <a:t>Hazrat</a:t>
            </a:r>
            <a:r>
              <a:rPr lang="en-GB" sz="2000" b="1">
                <a:solidFill>
                  <a:srgbClr val="FF0000"/>
                </a:solidFill>
                <a:latin typeface="Segoe UI Light" pitchFamily="34" charset="0"/>
                <a:cs typeface="+mn-cs"/>
              </a:rPr>
              <a:t> </a:t>
            </a:r>
            <a:r>
              <a:rPr lang="en-GB" sz="2000" b="1" smtClean="0">
                <a:solidFill>
                  <a:srgbClr val="FF0000"/>
                </a:solidFill>
                <a:latin typeface="Segoe UI Light" pitchFamily="34" charset="0"/>
                <a:cs typeface="+mn-cs"/>
              </a:rPr>
              <a:t>MUHAMMAD(pbuh) also </a:t>
            </a:r>
            <a:r>
              <a:rPr lang="en-GB" sz="2000" b="1" dirty="0">
                <a:solidFill>
                  <a:srgbClr val="FF0000"/>
                </a:solidFill>
                <a:latin typeface="Segoe UI Light" pitchFamily="34" charset="0"/>
                <a:cs typeface="+mn-cs"/>
              </a:rPr>
              <a:t>changed the concept of prayers facing Jerusalem to prayers facing the </a:t>
            </a:r>
            <a:r>
              <a:rPr lang="en-GB" sz="2000" b="1" dirty="0" err="1">
                <a:solidFill>
                  <a:srgbClr val="FF0000"/>
                </a:solidFill>
                <a:latin typeface="Segoe UI Light" pitchFamily="34" charset="0"/>
                <a:cs typeface="+mn-cs"/>
              </a:rPr>
              <a:t>Ka’aba</a:t>
            </a:r>
            <a:r>
              <a:rPr lang="en-GB" sz="2000" b="1" dirty="0">
                <a:solidFill>
                  <a:srgbClr val="FF0000"/>
                </a:solidFill>
                <a:latin typeface="Segoe UI Light" pitchFamily="34" charset="0"/>
                <a:cs typeface="+mn-cs"/>
              </a:rPr>
              <a:t>. </a:t>
            </a:r>
            <a:endParaRPr lang="en-US" sz="2000" b="1" dirty="0">
              <a:solidFill>
                <a:srgbClr val="FF0000"/>
              </a:solidFill>
              <a:latin typeface="+mn-lt"/>
              <a:cs typeface="+mn-cs"/>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246888"/>
            <a:ext cx="8229600" cy="896112"/>
          </a:xfrm>
        </p:spPr>
        <p:txBody>
          <a:bodyPr>
            <a:noAutofit/>
          </a:bodyPr>
          <a:lstStyle/>
          <a:p>
            <a:r>
              <a:rPr lang="en-US" sz="3600" dirty="0"/>
              <a:t>Challenges before the Islamic Movement in </a:t>
            </a:r>
            <a:r>
              <a:rPr lang="en-US" sz="3600" dirty="0" err="1"/>
              <a:t>Madina</a:t>
            </a:r>
            <a:r>
              <a:rPr lang="en-US" sz="3600" dirty="0"/>
              <a:t>.</a:t>
            </a:r>
          </a:p>
        </p:txBody>
      </p:sp>
      <p:sp>
        <p:nvSpPr>
          <p:cNvPr id="5123" name="Rectangle 3"/>
          <p:cNvSpPr>
            <a:spLocks noGrp="1" noChangeArrowheads="1"/>
          </p:cNvSpPr>
          <p:nvPr>
            <p:ph type="body" idx="1"/>
          </p:nvPr>
        </p:nvSpPr>
        <p:spPr>
          <a:xfrm>
            <a:off x="457200" y="1143000"/>
            <a:ext cx="8229600" cy="5181600"/>
          </a:xfrm>
          <a:solidFill>
            <a:srgbClr val="00B050"/>
          </a:solidFill>
        </p:spPr>
        <p:txBody>
          <a:bodyPr>
            <a:normAutofit/>
          </a:bodyPr>
          <a:lstStyle/>
          <a:p>
            <a:pPr>
              <a:lnSpc>
                <a:spcPct val="90000"/>
              </a:lnSpc>
            </a:pP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Islamic state in </a:t>
            </a:r>
            <a:r>
              <a:rPr lang="en-US" sz="2800" dirty="0" err="1">
                <a:ln w="18415" cmpd="sng">
                  <a:solidFill>
                    <a:srgbClr val="FFFFFF"/>
                  </a:solidFill>
                  <a:prstDash val="solid"/>
                </a:ln>
                <a:solidFill>
                  <a:srgbClr val="FFFFFF"/>
                </a:solidFill>
                <a:effectLst>
                  <a:outerShdw blurRad="63500" dir="3600000" algn="tl" rotWithShape="0">
                    <a:srgbClr val="000000">
                      <a:alpha val="70000"/>
                    </a:srgbClr>
                  </a:outerShdw>
                </a:effectLst>
              </a:rPr>
              <a:t>Madina</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 emerged needing:</a:t>
            </a:r>
          </a:p>
          <a:p>
            <a:pPr>
              <a:lnSpc>
                <a:spcPct val="90000"/>
              </a:lnSpc>
              <a:buFont typeface="Monotype Sorts" pitchFamily="2" charset="2"/>
              <a:buNone/>
            </a:pP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Administrative </a:t>
            </a:r>
            <a:r>
              <a:rPr lang="en-US" sz="2800" dirty="0" err="1">
                <a:ln w="18415" cmpd="sng">
                  <a:solidFill>
                    <a:srgbClr val="FFFFFF"/>
                  </a:solidFill>
                  <a:prstDash val="solid"/>
                </a:ln>
                <a:solidFill>
                  <a:srgbClr val="FFFFFF"/>
                </a:solidFill>
                <a:effectLst>
                  <a:outerShdw blurRad="63500" dir="3600000" algn="tl" rotWithShape="0">
                    <a:srgbClr val="000000">
                      <a:alpha val="70000"/>
                    </a:srgbClr>
                  </a:outerShdw>
                </a:effectLst>
              </a:rPr>
              <a:t>structure,laws,justice,family</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 laws.</a:t>
            </a:r>
          </a:p>
          <a:p>
            <a:pPr>
              <a:lnSpc>
                <a:spcPct val="90000"/>
              </a:lnSpc>
            </a:pP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Aggressive efforts at </a:t>
            </a:r>
            <a:r>
              <a:rPr lang="en-US" sz="2800" dirty="0" err="1">
                <a:ln w="18415" cmpd="sng">
                  <a:solidFill>
                    <a:srgbClr val="FFFFFF"/>
                  </a:solidFill>
                  <a:prstDash val="solid"/>
                </a:ln>
                <a:solidFill>
                  <a:srgbClr val="FFFFFF"/>
                </a:solidFill>
                <a:effectLst>
                  <a:outerShdw blurRad="63500" dir="3600000" algn="tl" rotWithShape="0">
                    <a:srgbClr val="000000">
                      <a:alpha val="70000"/>
                    </a:srgbClr>
                  </a:outerShdw>
                </a:effectLst>
              </a:rPr>
              <a:t>Dawah</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 and attack on the false ideologies.</a:t>
            </a:r>
          </a:p>
          <a:p>
            <a:pPr>
              <a:lnSpc>
                <a:spcPct val="90000"/>
              </a:lnSpc>
            </a:pP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Settlement of the migrants in </a:t>
            </a:r>
            <a:r>
              <a:rPr lang="en-US" sz="2800" dirty="0" err="1">
                <a:ln w="18415" cmpd="sng">
                  <a:solidFill>
                    <a:srgbClr val="FFFFFF"/>
                  </a:solidFill>
                  <a:prstDash val="solid"/>
                </a:ln>
                <a:solidFill>
                  <a:srgbClr val="FFFFFF"/>
                </a:solidFill>
                <a:effectLst>
                  <a:outerShdw blurRad="63500" dir="3600000" algn="tl" rotWithShape="0">
                    <a:srgbClr val="000000">
                      <a:alpha val="70000"/>
                    </a:srgbClr>
                  </a:outerShdw>
                </a:effectLst>
              </a:rPr>
              <a:t>Madina</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 with their financial support but also their Islamic education and moral training.</a:t>
            </a:r>
          </a:p>
          <a:p>
            <a:pPr>
              <a:lnSpc>
                <a:spcPct val="90000"/>
              </a:lnSpc>
            </a:pP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Prepare for Jihad and armed resistance against the enemies of Islam</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t>
            </a:r>
          </a:p>
          <a:p>
            <a:pPr>
              <a:lnSpc>
                <a:spcPct val="90000"/>
              </a:lnSpc>
            </a:pP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Battle of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Badar,Uhad,Khandak,Tabuk</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and etc were fought against the enemies of Islam.</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nSpc>
                <a:spcPct val="90000"/>
              </a:lnSpc>
              <a:buFont typeface="Monotype Sorts" pitchFamily="2" charset="2"/>
              <a:buNone/>
            </a:pP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nSpc>
                <a:spcPct val="90000"/>
              </a:lnSpc>
              <a:buFont typeface="Monotype Sorts" pitchFamily="2" charset="2"/>
              <a:buNone/>
            </a:pP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Hudabeya Treaty- 6 Hijra</a:t>
            </a:r>
          </a:p>
        </p:txBody>
      </p:sp>
      <p:sp>
        <p:nvSpPr>
          <p:cNvPr id="28675" name="Rectangle 3"/>
          <p:cNvSpPr>
            <a:spLocks noGrp="1" noChangeArrowheads="1"/>
          </p:cNvSpPr>
          <p:nvPr>
            <p:ph type="body" idx="1"/>
          </p:nvPr>
        </p:nvSpPr>
        <p:spPr/>
        <p:txBody>
          <a:bodyPr/>
          <a:lstStyle/>
          <a:p>
            <a:r>
              <a:rPr lang="en-US"/>
              <a:t>Zeqad, 6 H, Prophet announced intention to visit Kaaba.1400 Muslims joined him.</a:t>
            </a:r>
          </a:p>
          <a:p>
            <a:r>
              <a:rPr lang="en-US"/>
              <a:t>Prophet sent someone to find pagan’s plan.</a:t>
            </a:r>
          </a:p>
          <a:p>
            <a:r>
              <a:rPr lang="en-US"/>
              <a:t>Pagans started gathering forces.</a:t>
            </a:r>
          </a:p>
          <a:p>
            <a:r>
              <a:rPr lang="en-US"/>
              <a:t>Prophet continued travel and stopped at Hudabeya.</a:t>
            </a:r>
          </a:p>
          <a:p>
            <a:r>
              <a:rPr lang="en-US"/>
              <a:t>Prophet sent Osman to negotiate.</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Hudabeya Treaty</a:t>
            </a:r>
          </a:p>
        </p:txBody>
      </p:sp>
      <p:sp>
        <p:nvSpPr>
          <p:cNvPr id="30723" name="Rectangle 3"/>
          <p:cNvSpPr>
            <a:spLocks noGrp="1" noChangeArrowheads="1"/>
          </p:cNvSpPr>
          <p:nvPr>
            <p:ph type="body" idx="1"/>
          </p:nvPr>
        </p:nvSpPr>
        <p:spPr/>
        <p:txBody>
          <a:bodyPr/>
          <a:lstStyle/>
          <a:p>
            <a:r>
              <a:rPr lang="en-US"/>
              <a:t>News came that Osman has been killed.</a:t>
            </a:r>
          </a:p>
          <a:p>
            <a:r>
              <a:rPr lang="en-US"/>
              <a:t>Bait Ridwan.Prophet gathered Muslims under a tree and took a pledge that we shall fight till we die or win.</a:t>
            </a:r>
          </a:p>
          <a:p>
            <a:r>
              <a:rPr lang="en-US"/>
              <a:t>Peace Treaty. Pagan released Osman and sent Suhail bin Amar for peace talks.</a:t>
            </a:r>
          </a:p>
          <a:p>
            <a:r>
              <a:rPr lang="en-US"/>
              <a:t>A peace treaty was concluded and written.</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fontScale="90000"/>
          </a:bodyPr>
          <a:lstStyle/>
          <a:p>
            <a:r>
              <a:rPr lang="en-US"/>
              <a:t>Hudabeya Treaty</a:t>
            </a:r>
            <a:br>
              <a:rPr lang="en-US"/>
            </a:br>
            <a:r>
              <a:rPr lang="en-US"/>
              <a:t>Terms</a:t>
            </a:r>
          </a:p>
        </p:txBody>
      </p:sp>
      <p:sp>
        <p:nvSpPr>
          <p:cNvPr id="31747" name="Rectangle 3"/>
          <p:cNvSpPr>
            <a:spLocks noGrp="1" noChangeArrowheads="1"/>
          </p:cNvSpPr>
          <p:nvPr>
            <p:ph type="body" idx="1"/>
          </p:nvPr>
        </p:nvSpPr>
        <p:spPr/>
        <p:txBody>
          <a:bodyPr/>
          <a:lstStyle/>
          <a:p>
            <a:pPr>
              <a:lnSpc>
                <a:spcPct val="90000"/>
              </a:lnSpc>
            </a:pPr>
            <a:r>
              <a:rPr lang="en-US" sz="2800"/>
              <a:t>Muslims shall go back this year.</a:t>
            </a:r>
          </a:p>
          <a:p>
            <a:pPr>
              <a:lnSpc>
                <a:spcPct val="90000"/>
              </a:lnSpc>
            </a:pPr>
            <a:r>
              <a:rPr lang="en-US" sz="2800"/>
              <a:t>They shall return next year and stay for 3days</a:t>
            </a:r>
          </a:p>
          <a:p>
            <a:pPr>
              <a:lnSpc>
                <a:spcPct val="90000"/>
              </a:lnSpc>
            </a:pPr>
            <a:r>
              <a:rPr lang="en-US" sz="2800"/>
              <a:t>They shall not have any weapons except one sword in the shield.</a:t>
            </a:r>
          </a:p>
          <a:p>
            <a:pPr>
              <a:lnSpc>
                <a:spcPct val="90000"/>
              </a:lnSpc>
            </a:pPr>
            <a:r>
              <a:rPr lang="en-US" sz="2800"/>
              <a:t>They can’t take Muslims left in Mecca and shall not stop any Muslim from coming back to Meccah.</a:t>
            </a:r>
          </a:p>
          <a:p>
            <a:pPr>
              <a:lnSpc>
                <a:spcPct val="90000"/>
              </a:lnSpc>
            </a:pPr>
            <a:r>
              <a:rPr lang="en-US" sz="2800"/>
              <a:t>If someone goes to Madina, he shall be returned but if someone returns to Mecca, shall not be returned.</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t>Hudabeya</a:t>
            </a:r>
          </a:p>
        </p:txBody>
      </p:sp>
      <p:sp>
        <p:nvSpPr>
          <p:cNvPr id="34819" name="Rectangle 3"/>
          <p:cNvSpPr>
            <a:spLocks noGrp="1" noChangeArrowheads="1"/>
          </p:cNvSpPr>
          <p:nvPr>
            <p:ph type="body" idx="1"/>
          </p:nvPr>
        </p:nvSpPr>
        <p:spPr/>
        <p:txBody>
          <a:bodyPr/>
          <a:lstStyle/>
          <a:p>
            <a:r>
              <a:rPr lang="en-US"/>
              <a:t>Tribes shall have the choice to enter into treaty with Muslims or pagans.</a:t>
            </a:r>
          </a:p>
          <a:p>
            <a:r>
              <a:rPr lang="en-US"/>
              <a:t>This treaty shall be in effect for 10 years</a:t>
            </a:r>
          </a:p>
          <a:p>
            <a:pPr>
              <a:buFont typeface="Monotype Sorts" pitchFamily="2" charset="2"/>
              <a:buNone/>
            </a:pPr>
            <a:r>
              <a:rPr lang="en-US"/>
              <a:t>--------------------------------------------------------</a:t>
            </a:r>
          </a:p>
          <a:p>
            <a:pPr>
              <a:buFont typeface="Monotype Sorts" pitchFamily="2" charset="2"/>
              <a:buNone/>
            </a:pPr>
            <a:r>
              <a:rPr lang="en-US"/>
              <a:t>Abu Jandal’s matter.</a:t>
            </a:r>
          </a:p>
          <a:p>
            <a:pPr>
              <a:buFont typeface="Monotype Sorts" pitchFamily="2" charset="2"/>
              <a:buNone/>
            </a:pPr>
            <a:r>
              <a:rPr lang="en-US"/>
              <a:t>Effects of Hudabeya.</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fontScale="90000"/>
          </a:bodyPr>
          <a:lstStyle/>
          <a:p>
            <a:r>
              <a:rPr lang="en-US"/>
              <a:t>Letters to Kings and  Emperors</a:t>
            </a:r>
            <a:br>
              <a:rPr lang="en-US"/>
            </a:br>
            <a:r>
              <a:rPr lang="en-US"/>
              <a:t>6-7 Hijra</a:t>
            </a:r>
          </a:p>
        </p:txBody>
      </p:sp>
      <p:sp>
        <p:nvSpPr>
          <p:cNvPr id="35843" name="Rectangle 3"/>
          <p:cNvSpPr>
            <a:spLocks noGrp="1" noChangeArrowheads="1"/>
          </p:cNvSpPr>
          <p:nvPr>
            <p:ph type="body" idx="1"/>
          </p:nvPr>
        </p:nvSpPr>
        <p:spPr/>
        <p:txBody>
          <a:bodyPr/>
          <a:lstStyle/>
          <a:p>
            <a:r>
              <a:rPr lang="en-US"/>
              <a:t>Roman Emperor. Wahya Kalbi</a:t>
            </a:r>
          </a:p>
          <a:p>
            <a:r>
              <a:rPr lang="en-US"/>
              <a:t>Persian Emperor. Abdullah bin Huzafa Sahmi.</a:t>
            </a:r>
          </a:p>
          <a:p>
            <a:r>
              <a:rPr lang="en-US"/>
              <a:t>Aziz Misr.(Egyptian Emperor) Hatib bin Abi Baltah</a:t>
            </a:r>
          </a:p>
          <a:p>
            <a:r>
              <a:rPr lang="en-US"/>
              <a:t>Najjashi, King of Abysenia. Omar bin Umayyah.</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9144000" cy="1143000"/>
          </a:xfrm>
          <a:solidFill>
            <a:srgbClr val="FFFF00"/>
          </a:solidFill>
        </p:spPr>
        <p:txBody>
          <a:bodyPr>
            <a:noAutofit/>
          </a:bodyPr>
          <a:lstStyle/>
          <a:p>
            <a:r>
              <a:rPr lang="en-US" sz="3600" smtClean="0"/>
              <a:t>The life and significance of Holy prophet Muhammad pbuh.</a:t>
            </a:r>
            <a:endParaRPr lang="en-US" sz="3600"/>
          </a:p>
        </p:txBody>
      </p:sp>
      <p:sp>
        <p:nvSpPr>
          <p:cNvPr id="4" name="Slide Number Placeholder 3"/>
          <p:cNvSpPr>
            <a:spLocks noGrp="1"/>
          </p:cNvSpPr>
          <p:nvPr>
            <p:ph type="sldNum" sz="quarter" idx="12"/>
          </p:nvPr>
        </p:nvSpPr>
        <p:spPr/>
        <p:txBody>
          <a:bodyPr/>
          <a:lstStyle/>
          <a:p>
            <a:fld id="{78C91BCE-F812-4952-A23B-44D6EE9BB165}" type="slidenum">
              <a:rPr lang="en-US" smtClean="0"/>
              <a:pPr/>
              <a:t>4</a:t>
            </a:fld>
            <a:r>
              <a:rPr lang="en-US" smtClean="0"/>
              <a:t> of 40</a:t>
            </a:r>
            <a:endParaRPr lang="en-US"/>
          </a:p>
        </p:txBody>
      </p:sp>
      <p:pic>
        <p:nvPicPr>
          <p:cNvPr id="5" name="Picture 2" descr="http://islam.ru/en/sites/default/files/img/story/2011/10/muhammad_wallpaper_3_by_mrhighsky.jpg"/>
          <p:cNvPicPr>
            <a:picLocks noChangeAspect="1" noChangeArrowheads="1"/>
          </p:cNvPicPr>
          <p:nvPr/>
        </p:nvPicPr>
        <p:blipFill>
          <a:blip r:embed="rId2" cstate="print"/>
          <a:srcRect b="4610"/>
          <a:stretch>
            <a:fillRect/>
          </a:stretch>
        </p:blipFill>
        <p:spPr bwMode="auto">
          <a:xfrm>
            <a:off x="1" y="1143000"/>
            <a:ext cx="9144000" cy="5715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fontScale="90000"/>
          </a:bodyPr>
          <a:lstStyle/>
          <a:p>
            <a:r>
              <a:rPr lang="en-US"/>
              <a:t> Strengthening of Islamic State and Society</a:t>
            </a:r>
          </a:p>
        </p:txBody>
      </p:sp>
      <p:sp>
        <p:nvSpPr>
          <p:cNvPr id="36867" name="Rectangle 3"/>
          <p:cNvSpPr>
            <a:spLocks noGrp="1" noChangeArrowheads="1"/>
          </p:cNvSpPr>
          <p:nvPr>
            <p:ph type="body" idx="1"/>
          </p:nvPr>
        </p:nvSpPr>
        <p:spPr/>
        <p:txBody>
          <a:bodyPr/>
          <a:lstStyle/>
          <a:p>
            <a:pPr>
              <a:lnSpc>
                <a:spcPct val="90000"/>
              </a:lnSpc>
            </a:pPr>
            <a:r>
              <a:rPr lang="en-US"/>
              <a:t>Attack on Khyber. Muharram, 7 Hijra.</a:t>
            </a:r>
          </a:p>
          <a:p>
            <a:pPr>
              <a:lnSpc>
                <a:spcPct val="90000"/>
              </a:lnSpc>
            </a:pPr>
            <a:r>
              <a:rPr lang="en-US"/>
              <a:t>Laws and regulations for  Society.</a:t>
            </a:r>
          </a:p>
          <a:p>
            <a:pPr>
              <a:lnSpc>
                <a:spcPct val="90000"/>
              </a:lnSpc>
              <a:buFont typeface="Monotype Sorts" pitchFamily="2" charset="2"/>
              <a:buNone/>
            </a:pPr>
            <a:r>
              <a:rPr lang="en-US"/>
              <a:t>Suras Nisaa and Maida.</a:t>
            </a:r>
          </a:p>
          <a:p>
            <a:pPr>
              <a:lnSpc>
                <a:spcPct val="90000"/>
              </a:lnSpc>
              <a:buFont typeface="Monotype Sorts" pitchFamily="2" charset="2"/>
              <a:buNone/>
            </a:pPr>
            <a:r>
              <a:rPr lang="en-US"/>
              <a:t>Family laws,rights of men and women,inheritance law,prohibition of alcohol and gambling, law of testimony,general moral instructions.</a:t>
            </a:r>
          </a:p>
          <a:p>
            <a:pPr>
              <a:lnSpc>
                <a:spcPct val="90000"/>
              </a:lnSpc>
              <a:buFont typeface="Monotype Sorts" pitchFamily="2" charset="2"/>
              <a:buNone/>
            </a:pPr>
            <a:r>
              <a:rPr lang="en-US"/>
              <a:t>Prophet performed Umra in 7 Hijra.</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t>Victory of Mecca</a:t>
            </a:r>
          </a:p>
        </p:txBody>
      </p:sp>
      <p:sp>
        <p:nvSpPr>
          <p:cNvPr id="37891" name="Rectangle 3"/>
          <p:cNvSpPr>
            <a:spLocks noGrp="1" noChangeArrowheads="1"/>
          </p:cNvSpPr>
          <p:nvPr>
            <p:ph type="body" idx="1"/>
          </p:nvPr>
        </p:nvSpPr>
        <p:spPr/>
        <p:txBody>
          <a:bodyPr/>
          <a:lstStyle/>
          <a:p>
            <a:r>
              <a:rPr lang="en-US" sz="2800"/>
              <a:t>Violation of Hudabeya Treaty by pagans.</a:t>
            </a:r>
          </a:p>
          <a:p>
            <a:r>
              <a:rPr lang="en-US" sz="2800"/>
              <a:t>Preparation to invade Mecca.10 Ramadan,8H.</a:t>
            </a:r>
          </a:p>
          <a:p>
            <a:r>
              <a:rPr lang="en-US" sz="2800"/>
              <a:t>Abu Sufyan is arrested and released.</a:t>
            </a:r>
          </a:p>
          <a:p>
            <a:r>
              <a:rPr lang="en-US" sz="2800"/>
              <a:t>Entry in Mecca.(Minimal fighting.)</a:t>
            </a:r>
          </a:p>
          <a:p>
            <a:r>
              <a:rPr lang="en-US" sz="2800"/>
              <a:t>Peace declaration in Mecca.</a:t>
            </a:r>
          </a:p>
          <a:p>
            <a:r>
              <a:rPr lang="en-US" sz="2800"/>
              <a:t>Entry in Kaaba.Removal of idols and pictures.</a:t>
            </a:r>
          </a:p>
          <a:p>
            <a:r>
              <a:rPr lang="en-US" sz="2800"/>
              <a:t>Victory address by the Prophet.</a:t>
            </a:r>
          </a:p>
          <a:p>
            <a:r>
              <a:rPr lang="en-US" sz="2800"/>
              <a:t>General amnesty.</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t>Steps taken after Tabuk. </a:t>
            </a:r>
          </a:p>
        </p:txBody>
      </p:sp>
      <p:sp>
        <p:nvSpPr>
          <p:cNvPr id="44035" name="Rectangle 3"/>
          <p:cNvSpPr>
            <a:spLocks noGrp="1" noChangeArrowheads="1"/>
          </p:cNvSpPr>
          <p:nvPr>
            <p:ph type="body" idx="1"/>
          </p:nvPr>
        </p:nvSpPr>
        <p:spPr/>
        <p:txBody>
          <a:bodyPr/>
          <a:lstStyle/>
          <a:p>
            <a:r>
              <a:rPr lang="en-US"/>
              <a:t>Dealings with hypocrites.</a:t>
            </a:r>
          </a:p>
          <a:p>
            <a:pPr>
              <a:buFont typeface="Monotype Sorts" pitchFamily="2" charset="2"/>
              <a:buNone/>
            </a:pPr>
            <a:r>
              <a:rPr lang="en-US"/>
              <a:t>Demolition of Masjid Zirar</a:t>
            </a:r>
          </a:p>
          <a:p>
            <a:pPr>
              <a:buFont typeface="Monotype Sorts" pitchFamily="2" charset="2"/>
              <a:buNone/>
            </a:pPr>
            <a:r>
              <a:rPr lang="en-US"/>
              <a:t>Not to accept their donations</a:t>
            </a:r>
          </a:p>
          <a:p>
            <a:pPr>
              <a:buFont typeface="Monotype Sorts" pitchFamily="2" charset="2"/>
              <a:buNone/>
            </a:pPr>
            <a:r>
              <a:rPr lang="en-US"/>
              <a:t>No family or friendly relations with them.</a:t>
            </a:r>
          </a:p>
          <a:p>
            <a:pPr>
              <a:buFont typeface="Monotype Sorts" pitchFamily="2" charset="2"/>
              <a:buNone/>
            </a:pPr>
            <a:r>
              <a:rPr lang="en-US"/>
              <a:t>Prophet should not attend their funeral.</a:t>
            </a:r>
          </a:p>
          <a:p>
            <a:r>
              <a:rPr lang="en-US"/>
              <a:t>Disciplinary action against 3 sahabas.</a:t>
            </a:r>
          </a:p>
          <a:p>
            <a:r>
              <a:rPr lang="en-US"/>
              <a:t>Clear political policy of the State.(Haj,9 H)</a:t>
            </a:r>
          </a:p>
          <a:p>
            <a:pPr>
              <a:buFont typeface="Monotype Sorts" pitchFamily="2" charset="2"/>
              <a:buNone/>
            </a:pPr>
            <a:endParaRPr lang="en-US"/>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fontScale="90000"/>
          </a:bodyPr>
          <a:lstStyle/>
          <a:p>
            <a:r>
              <a:rPr lang="en-US"/>
              <a:t>Last Haj 10 Hijra</a:t>
            </a:r>
            <a:br>
              <a:rPr lang="en-US"/>
            </a:br>
            <a:r>
              <a:rPr lang="en-US"/>
              <a:t>Khutbah</a:t>
            </a:r>
          </a:p>
        </p:txBody>
      </p:sp>
      <p:sp>
        <p:nvSpPr>
          <p:cNvPr id="45059" name="Rectangle 3"/>
          <p:cNvSpPr>
            <a:spLocks noGrp="1" noChangeArrowheads="1"/>
          </p:cNvSpPr>
          <p:nvPr>
            <p:ph type="body" idx="1"/>
          </p:nvPr>
        </p:nvSpPr>
        <p:spPr/>
        <p:txBody>
          <a:bodyPr/>
          <a:lstStyle/>
          <a:p>
            <a:pPr>
              <a:lnSpc>
                <a:spcPct val="90000"/>
              </a:lnSpc>
            </a:pPr>
            <a:r>
              <a:rPr lang="en-US"/>
              <a:t>All methods of Jahileya  are under my feet.</a:t>
            </a:r>
          </a:p>
          <a:p>
            <a:pPr>
              <a:lnSpc>
                <a:spcPct val="90000"/>
              </a:lnSpc>
            </a:pPr>
            <a:r>
              <a:rPr lang="en-US"/>
              <a:t>No Arab has superiority over non Arab.You are children of Adam and he was created from clay.</a:t>
            </a:r>
          </a:p>
          <a:p>
            <a:pPr>
              <a:lnSpc>
                <a:spcPct val="90000"/>
              </a:lnSpc>
            </a:pPr>
            <a:r>
              <a:rPr lang="en-US"/>
              <a:t>All muslims are brothers.</a:t>
            </a:r>
          </a:p>
          <a:p>
            <a:pPr>
              <a:lnSpc>
                <a:spcPct val="90000"/>
              </a:lnSpc>
            </a:pPr>
            <a:r>
              <a:rPr lang="en-US"/>
              <a:t>Feed and clothe your slaves same what you eat or wear.</a:t>
            </a:r>
          </a:p>
          <a:p>
            <a:pPr>
              <a:lnSpc>
                <a:spcPct val="90000"/>
              </a:lnSpc>
            </a:pPr>
            <a:r>
              <a:rPr lang="en-US"/>
              <a:t>Killings and Riba of Jahileya are cancelled.</a:t>
            </a: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t>Khutbah Last Haj</a:t>
            </a:r>
          </a:p>
        </p:txBody>
      </p:sp>
      <p:sp>
        <p:nvSpPr>
          <p:cNvPr id="46083" name="Rectangle 3"/>
          <p:cNvSpPr>
            <a:spLocks noGrp="1" noChangeArrowheads="1"/>
          </p:cNvSpPr>
          <p:nvPr>
            <p:ph type="body" idx="1"/>
          </p:nvPr>
        </p:nvSpPr>
        <p:spPr/>
        <p:txBody>
          <a:bodyPr/>
          <a:lstStyle/>
          <a:p>
            <a:pPr>
              <a:lnSpc>
                <a:spcPct val="90000"/>
              </a:lnSpc>
            </a:pPr>
            <a:r>
              <a:rPr lang="en-US" sz="2800"/>
              <a:t>Fear Allah in the matter of women.</a:t>
            </a:r>
          </a:p>
          <a:p>
            <a:pPr>
              <a:lnSpc>
                <a:spcPct val="90000"/>
              </a:lnSpc>
            </a:pPr>
            <a:r>
              <a:rPr lang="en-US" sz="2800"/>
              <a:t>Your blood and your money is forbidden for each other.</a:t>
            </a:r>
          </a:p>
          <a:p>
            <a:pPr>
              <a:lnSpc>
                <a:spcPct val="90000"/>
              </a:lnSpc>
            </a:pPr>
            <a:r>
              <a:rPr lang="en-US" sz="2800"/>
              <a:t>If you hold fast to the book of Allah, you will not be misguided.</a:t>
            </a:r>
          </a:p>
          <a:p>
            <a:pPr>
              <a:lnSpc>
                <a:spcPct val="90000"/>
              </a:lnSpc>
            </a:pPr>
            <a:r>
              <a:rPr lang="en-US" sz="2800"/>
              <a:t>He asked,”Have I passed to you Allah’s message?” Everyone answered,”Yes”.</a:t>
            </a:r>
          </a:p>
          <a:p>
            <a:pPr>
              <a:lnSpc>
                <a:spcPct val="90000"/>
              </a:lnSpc>
            </a:pPr>
            <a:r>
              <a:rPr lang="en-US" sz="2800"/>
              <a:t>He said,”Now, you must pass on this message to those who are not here.”</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88988" y="-76200"/>
            <a:ext cx="8736012" cy="647700"/>
          </a:xfrm>
        </p:spPr>
        <p:txBody>
          <a:bodyPr/>
          <a:lstStyle/>
          <a:p>
            <a:pPr eaLnBrk="1" hangingPunct="1"/>
            <a:r>
              <a:rPr lang="en-GB" sz="3600" b="1" smtClean="0">
                <a:latin typeface="Segoe UI Light" pitchFamily="34" charset="0"/>
              </a:rPr>
              <a:t>Last Sermon At Hajj</a:t>
            </a:r>
          </a:p>
        </p:txBody>
      </p:sp>
      <p:sp>
        <p:nvSpPr>
          <p:cNvPr id="13" name="Rectangle 12"/>
          <p:cNvSpPr/>
          <p:nvPr/>
        </p:nvSpPr>
        <p:spPr>
          <a:xfrm>
            <a:off x="0" y="228600"/>
            <a:ext cx="228600" cy="838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noFill/>
            </a:endParaRPr>
          </a:p>
        </p:txBody>
      </p:sp>
      <p:sp>
        <p:nvSpPr>
          <p:cNvPr id="12" name="TextBox 11"/>
          <p:cNvSpPr txBox="1">
            <a:spLocks noChangeArrowheads="1"/>
          </p:cNvSpPr>
          <p:nvPr/>
        </p:nvSpPr>
        <p:spPr bwMode="auto">
          <a:xfrm>
            <a:off x="533400" y="1295400"/>
            <a:ext cx="8229600" cy="3962400"/>
          </a:xfrm>
          <a:prstGeom prst="rect">
            <a:avLst/>
          </a:prstGeom>
          <a:noFill/>
          <a:ln w="9525">
            <a:noFill/>
            <a:miter lim="800000"/>
            <a:headEnd/>
            <a:tailEnd/>
          </a:ln>
        </p:spPr>
        <p:txBody>
          <a:bodyPr anchor="ctr"/>
          <a:lstStyle/>
          <a:p>
            <a:pPr algn="just"/>
            <a:r>
              <a:rPr lang="en-GB" sz="2400" b="1">
                <a:latin typeface="Segoe UI Light" pitchFamily="34" charset="0"/>
              </a:rPr>
              <a:t>He advised: </a:t>
            </a:r>
          </a:p>
          <a:p>
            <a:pPr lvl="1" algn="just">
              <a:buFont typeface="Arial" pitchFamily="34" charset="0"/>
              <a:buChar char="•"/>
            </a:pPr>
            <a:r>
              <a:rPr lang="en-GB" sz="2400" b="1">
                <a:latin typeface="Segoe UI Light" pitchFamily="34" charset="0"/>
              </a:rPr>
              <a:t> To return goods to their rightful owners.</a:t>
            </a:r>
          </a:p>
          <a:p>
            <a:pPr lvl="1" algn="just">
              <a:buFont typeface="Arial" pitchFamily="34" charset="0"/>
              <a:buChar char="•"/>
            </a:pPr>
            <a:r>
              <a:rPr lang="en-GB" sz="2400" b="1">
                <a:latin typeface="Segoe UI Light" pitchFamily="34" charset="0"/>
              </a:rPr>
              <a:t> To hurt no one so that no one would hurt us</a:t>
            </a:r>
          </a:p>
          <a:p>
            <a:pPr lvl="1" algn="just">
              <a:buFont typeface="Arial" pitchFamily="34" charset="0"/>
              <a:buChar char="•"/>
            </a:pPr>
            <a:r>
              <a:rPr lang="en-GB" sz="2400" b="1">
                <a:latin typeface="Segoe UI Light" pitchFamily="34" charset="0"/>
              </a:rPr>
              <a:t> Bewaring of Satan for the safety of our religion</a:t>
            </a:r>
          </a:p>
          <a:p>
            <a:pPr lvl="1" algn="just">
              <a:buFont typeface="Arial" pitchFamily="34" charset="0"/>
              <a:buChar char="•"/>
            </a:pPr>
            <a:r>
              <a:rPr lang="en-GB" sz="2400" b="1">
                <a:latin typeface="Segoe UI Light" pitchFamily="34" charset="0"/>
              </a:rPr>
              <a:t> Following the five essential obligations. </a:t>
            </a:r>
          </a:p>
          <a:p>
            <a:pPr lvl="1" algn="just">
              <a:buFont typeface="Arial" pitchFamily="34" charset="0"/>
              <a:buChar char="•"/>
            </a:pPr>
            <a:r>
              <a:rPr lang="en-GB" sz="2400" b="1">
                <a:latin typeface="Segoe UI Light" pitchFamily="34" charset="0"/>
              </a:rPr>
              <a:t> He said that one day we will appear before Allah and answer for all our deeds. So, we have to stay on the path of righteousness.</a:t>
            </a:r>
          </a:p>
          <a:p>
            <a:pPr algn="just"/>
            <a:r>
              <a:rPr lang="en-GB" sz="2400" b="1">
                <a:latin typeface="Segoe UI Light" pitchFamily="34" charset="0"/>
              </a:rPr>
              <a:t>	(Sahih Muslim, Book of Hajj, Book 7, Number 2803) </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t>Death of the Prophet</a:t>
            </a:r>
          </a:p>
        </p:txBody>
      </p:sp>
      <p:sp>
        <p:nvSpPr>
          <p:cNvPr id="48131" name="Rectangle 3"/>
          <p:cNvSpPr>
            <a:spLocks noGrp="1" noChangeArrowheads="1"/>
          </p:cNvSpPr>
          <p:nvPr>
            <p:ph type="body" idx="1"/>
          </p:nvPr>
        </p:nvSpPr>
        <p:spPr/>
        <p:txBody>
          <a:bodyPr>
            <a:normAutofit fontScale="92500" lnSpcReduction="20000"/>
          </a:bodyPr>
          <a:lstStyle/>
          <a:p>
            <a:r>
              <a:rPr lang="en-US"/>
              <a:t>Safar,18, 11 H, he became sick.</a:t>
            </a:r>
          </a:p>
          <a:p>
            <a:r>
              <a:rPr lang="en-US"/>
              <a:t>He appointed Abu Bakr to lead the salaat.</a:t>
            </a:r>
          </a:p>
          <a:p>
            <a:r>
              <a:rPr lang="en-US"/>
              <a:t>When he was feeling a little better,he came to the masjid and gave last Khutbah.</a:t>
            </a:r>
          </a:p>
          <a:p>
            <a:r>
              <a:rPr lang="en-US" smtClean="0"/>
              <a:t>Month of Rabiul </a:t>
            </a:r>
            <a:r>
              <a:rPr lang="en-US"/>
              <a:t>Awwal</a:t>
            </a:r>
            <a:r>
              <a:rPr lang="en-US" smtClean="0"/>
              <a:t>, </a:t>
            </a:r>
            <a:r>
              <a:rPr lang="en-US"/>
              <a:t>11 H, he passed to Rafiq Ala.</a:t>
            </a:r>
          </a:p>
          <a:p>
            <a:pPr marL="420624" indent="-384048">
              <a:defRPr/>
            </a:pPr>
            <a:r>
              <a:rPr lang="en-US"/>
              <a:t>May Allah’s blessings be upon him</a:t>
            </a:r>
            <a:r>
              <a:rPr lang="en-US" smtClean="0"/>
              <a:t>.</a:t>
            </a:r>
            <a:r>
              <a:rPr lang="en-US" sz="2800" smtClean="0"/>
              <a:t> He  was died in 632 CE.</a:t>
            </a:r>
          </a:p>
          <a:p>
            <a:pPr marL="420624" indent="-384048">
              <a:defRPr/>
            </a:pPr>
            <a:r>
              <a:rPr lang="en-US" sz="2800" smtClean="0"/>
              <a:t>              He was 63 when he was died.</a:t>
            </a:r>
          </a:p>
          <a:p>
            <a:pPr marL="420624" indent="-384048">
              <a:defRPr/>
            </a:pPr>
            <a:r>
              <a:rPr lang="en-US" sz="2800" smtClean="0"/>
              <a:t>                It was very </a:t>
            </a:r>
            <a:r>
              <a:rPr lang="en-US" sz="2800" smtClean="0">
                <a:effectLst>
                  <a:glow rad="101600">
                    <a:schemeClr val="accent4">
                      <a:satMod val="175000"/>
                      <a:alpha val="40000"/>
                    </a:schemeClr>
                  </a:glow>
                  <a:outerShdw blurRad="50800" dist="38100" dir="2700000" algn="tl" rotWithShape="0">
                    <a:prstClr val="black">
                      <a:alpha val="40000"/>
                    </a:prstClr>
                  </a:outerShdw>
                </a:effectLst>
              </a:rPr>
              <a:t>sad</a:t>
            </a:r>
            <a:r>
              <a:rPr lang="en-US" sz="2800" smtClean="0"/>
              <a:t> moment for</a:t>
            </a:r>
          </a:p>
          <a:p>
            <a:pPr marL="420624" indent="-384048">
              <a:defRPr/>
            </a:pPr>
            <a:r>
              <a:rPr lang="en-US" sz="2800" smtClean="0"/>
              <a:t>                  Muslims.</a:t>
            </a:r>
          </a:p>
          <a:p>
            <a:pPr marL="420624" indent="-384048">
              <a:defRPr/>
            </a:pPr>
            <a:r>
              <a:rPr lang="en-US" sz="2800" smtClean="0"/>
              <a:t>                    His Roza mubarik is in Medina.</a:t>
            </a:r>
          </a:p>
          <a:p>
            <a:endParaRPr lang="en-US"/>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http://i1.ytimg.com/vi/PcMo4xWUZV8/hqdefault.jpg"/>
          <p:cNvPicPr>
            <a:picLocks noChangeAspect="1" noChangeArrowheads="1"/>
          </p:cNvPicPr>
          <p:nvPr/>
        </p:nvPicPr>
        <p:blipFill>
          <a:blip r:embed="rId2" cstate="print"/>
          <a:srcRect/>
          <a:stretch>
            <a:fillRect/>
          </a:stretch>
        </p:blipFill>
        <p:spPr bwMode="auto">
          <a:xfrm>
            <a:off x="1" y="0"/>
            <a:ext cx="9143999" cy="6858000"/>
          </a:xfrm>
          <a:prstGeom prst="rect">
            <a:avLst/>
          </a:prstGeom>
          <a:noFill/>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descr="http://www.wallpaperdisk.com/admin/wallpapers/pictures/Roza%20e%20rasool342.jpg"/>
          <p:cNvPicPr>
            <a:picLocks noChangeAspect="1" noChangeArrowheads="1"/>
          </p:cNvPicPr>
          <p:nvPr/>
        </p:nvPicPr>
        <p:blipFill>
          <a:blip r:embed="rId2" cstate="print"/>
          <a:srcRect/>
          <a:stretch>
            <a:fillRect/>
          </a:stretch>
        </p:blipFill>
        <p:spPr bwMode="auto">
          <a:xfrm>
            <a:off x="0" y="1"/>
            <a:ext cx="5638800" cy="6934200"/>
          </a:xfrm>
          <a:prstGeom prst="rect">
            <a:avLst/>
          </a:prstGeom>
          <a:noFill/>
        </p:spPr>
      </p:pic>
      <p:pic>
        <p:nvPicPr>
          <p:cNvPr id="115716" name="Picture 4" descr="http://photos.hamariweb.com/photos/Islamic-and-Religious-Ki-Muhammad-se-wafa-tune-to-hum-tere-hain-4502.jpg"/>
          <p:cNvPicPr>
            <a:picLocks noChangeAspect="1" noChangeArrowheads="1"/>
          </p:cNvPicPr>
          <p:nvPr/>
        </p:nvPicPr>
        <p:blipFill>
          <a:blip r:embed="rId3" cstate="print"/>
          <a:srcRect/>
          <a:stretch>
            <a:fillRect/>
          </a:stretch>
        </p:blipFill>
        <p:spPr bwMode="auto">
          <a:xfrm>
            <a:off x="5638800" y="0"/>
            <a:ext cx="3505200" cy="6858000"/>
          </a:xfrm>
          <a:prstGeom prst="rect">
            <a:avLst/>
          </a:prstGeom>
          <a:noFill/>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http://photos.hamariweb.com/photos/Islamic-and-Religious-Prophet-Muhammad-PBUH--4602.jpg"/>
          <p:cNvPicPr>
            <a:picLocks noChangeAspect="1" noChangeArrowheads="1"/>
          </p:cNvPicPr>
          <p:nvPr/>
        </p:nvPicPr>
        <p:blipFill>
          <a:blip r:embed="rId2" cstate="print"/>
          <a:srcRect/>
          <a:stretch>
            <a:fillRect/>
          </a:stretch>
        </p:blipFill>
        <p:spPr bwMode="auto">
          <a:xfrm>
            <a:off x="31466" y="0"/>
            <a:ext cx="9112534" cy="6858000"/>
          </a:xfrm>
          <a:prstGeom prst="rect">
            <a:avLst/>
          </a:prstGeom>
          <a:noFill/>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3.bp.blogspot.com/-BVscPA9YQpk/UXgoYyRuPwI/AAAAAAAAAow/MwdoYRFgt2A/s1600/8x12.jpg"/>
          <p:cNvPicPr>
            <a:picLocks noChangeAspect="1" noChangeArrowheads="1"/>
          </p:cNvPicPr>
          <p:nvPr/>
        </p:nvPicPr>
        <p:blipFill>
          <a:blip r:embed="rId2" cstate="print"/>
          <a:srcRect/>
          <a:stretch>
            <a:fillRect/>
          </a:stretch>
        </p:blipFill>
        <p:spPr bwMode="auto">
          <a:xfrm>
            <a:off x="0" y="0"/>
            <a:ext cx="9220200" cy="7043740"/>
          </a:xfrm>
          <a:prstGeom prst="rect">
            <a:avLst/>
          </a:prstGeom>
          <a:noFill/>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609600"/>
            <a:ext cx="7772400" cy="1295400"/>
          </a:xfrm>
        </p:spPr>
        <p:txBody>
          <a:bodyPr>
            <a:scene3d>
              <a:camera prst="orthographicFront"/>
              <a:lightRig rig="threePt" dir="t"/>
            </a:scene3d>
            <a:sp3d extrusionH="57150">
              <a:bevelT w="38100" h="38100" prst="slope"/>
            </a:sp3d>
          </a:bodyPr>
          <a:lstStyle/>
          <a:p>
            <a:r>
              <a:rPr lang="en-US" sz="5400" b="1" u="sng" smtClean="0">
                <a:ln>
                  <a:solidFill>
                    <a:srgbClr val="FFFF00"/>
                  </a:solidFill>
                </a:ln>
                <a:solidFill>
                  <a:schemeClr val="accent6">
                    <a:lumMod val="75000"/>
                  </a:schemeClr>
                </a:solidFill>
                <a:effectLst>
                  <a:outerShdw blurRad="38100" dist="38100" dir="2700000" algn="tl">
                    <a:srgbClr val="000000">
                      <a:alpha val="43137"/>
                    </a:srgbClr>
                  </a:outerShdw>
                </a:effectLst>
                <a:latin typeface="Rockwell" pitchFamily="18" charset="0"/>
              </a:rPr>
              <a:t>Summary </a:t>
            </a:r>
            <a:endParaRPr lang="en-US" sz="5400" b="1" u="sng">
              <a:ln>
                <a:solidFill>
                  <a:srgbClr val="FFFF00"/>
                </a:solidFill>
              </a:ln>
              <a:solidFill>
                <a:schemeClr val="accent6">
                  <a:lumMod val="75000"/>
                </a:schemeClr>
              </a:solidFill>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2"/>
          </p:nvPr>
        </p:nvSpPr>
        <p:spPr/>
        <p:txBody>
          <a:bodyPr>
            <a:normAutofit/>
          </a:bodyPr>
          <a:lstStyle/>
          <a:p>
            <a:fld id="{78C91BCE-F812-4952-A23B-44D6EE9BB165}" type="slidenum">
              <a:rPr lang="en-US" smtClean="0"/>
              <a:pPr/>
              <a:t>50</a:t>
            </a:fld>
            <a:endParaRPr lang="en-US"/>
          </a:p>
        </p:txBody>
      </p:sp>
      <p:sp>
        <p:nvSpPr>
          <p:cNvPr id="25602" name="AutoShape 2" descr="data:image/jpeg;base64,/9j/4AAQSkZJRgABAQAAAQABAAD/2wCEAAkGBw8QEg8QDw8NDQ8PDw8PDQwMDQ8NDQ8PFBEWFhQRFBQYHDQgGBolGxQUIT0iJikuLi4uFx8zODMsNygyLysBCgoKDg0OGhAQFiskHCQsLCwsLzc3LC83LSwsLCwrLCwrLCwtNzMtLCwsLCwrLCw0LS80LCwsLCwsLCssLywyMP/AABEIAPUAzQMBIgACEQEDEQH/xAAcAAACAgMBAQAAAAAAAAAAAAAAAQIEAwUGBwj/xAA4EAACAQMDAgQEBAQGAwEAAAAAAQIDBBESITEFQRMiUWEGMnGBI0JisQeRwdEUUnKh4fBDU6Iz/8QAGQEBAAMBAQAAAAAAAAAAAAAAAAECAwQF/8QAKBEBAAICAgIBAwQDAQAAAAAAAAECAxEhMQQSMiJBgRNRcaFhkbEj/9oADAMBAAIRAxEAPwDxQMiBmiqOR5YkyQAmKTGKQCQDQMBAhpklEDJQp5a9z1z+H1moaduEm/qzzXolvqmm+I7nrfwfHCj7vU/p2O/BTWObOLzL6iIegeNhpfpf7FHq0lOj9Vh/dFf/ABP4jX6GYvG1UmvYzjHqYlzWz7jTxX4ys8Tc0u7UvqcnNHpPxXQUnNf5llfU87uKeG0T5ePU+37u7xr+1IVwJYItnG6EmyKJEcgSbFFjZHIEmxZGyLYE8gLAAIMgwwAiQkiTATYmAJACGwigwAkZaaIQRbs6eWi1K7nRLe9HoY0ru2mz0v4deMv0SSOA6LHL1enB3PSJ6YfU9iK6x6eT51m2o3Oa0/aAunXGYNe7RqbK4zVqP9LDpdxjUv1C2Pifw4bbirTfEcM6vWLf8jgeq0t9S7/ueidaWZS/UjhuoQzqj6cFPIp7Uet4c/S5+RAzzWDDg8iXcMgCQIAyAYBAGQYYBAGRiSBMAGGRpgGkGNsTJERpBklFkBYDAZHFkhqJfttl9SnSRdt1mSXubYY5RLp+lRxFe51VCpiKXsctYPdL0wb51Nn9D2KxuIh5HmczEJ9Pq+eb9hWFXEp/VlXp095kLap55fVmkx2pfH8o/wAQs9WlnDOP6usSz6nV30sxfscv1VZi/Ywy/DTq8P4tBcx3KziW6m5VPHvHL0UAG2GTMIMANMBMMBkAAEDDIEkhsIoCQESTIoBgGAQDEGBxQGansXenrfPoUS/abL6m+H5Inp0PS3ubapPZmo6Y9i/Wn5T2Mc8PMy19sifTp/MY6U/PL6kemy+YwqX4jLb6aeu7W/hsK8spnOXb5Rvqktjn794bMs08I8WNTMNJPZsr1UWrpbleR494509BiYMBYM0hAwQYAEDBA0A0GAQYAnHhkUZJrZe7yQYCYiQgEMaQMCLMkUQSJsQJQ5L1FlKki5b8m+JEuhsOEWbmWxVs+EZLmWzPVrP0uLW77ZumvZmCb87MvT3sV6z85aZ4haPlK7KWxpOpcm2UtjU9SMs3SMUas09fcroszKr5PLyduxGaImSSIGSRgRLAAIRJIAFgBpCAzVuceiS/r/UxslUeW36tkGSAYkNEAAARIaQpEiMeQM0C1bclZFq05N8fas9N9avYLiWxG34FXex6UdOascrdjwVrn5yzZcFW7+YvPRX5SzxZruocF6LKV9wzLJ0V+TSzMFRGep3MU0eZd1MaE0ESTM0oiGIgADEgBgMSAbQsA5ASAkRQ2AiSIokANjpkDLEQJouWa3KSL1mjfF2rbpuKPBGsx0uCNY9H7MI7XrPgq3nJatOCre8l5+KtflJxfBVu+5Yg9jBdmd+lojlpavJiZmrrdmFnmX7dEMLGhzIozSGA2RABiABiAAIjRDJNAMAYgGhsBANGREIE0TCEomwtEUIGxtVwdGHtWzZx4RCqTXYxzO/7Mq9tha8FW85LVrwVbzkvPxUr8kY8GK6MkTHccGdul/u09ytysW7kqHm5O20IyMZlZiZlKTEwQMJAESQAgIokBiRkiYkZEQBsIkWyUQJCE2NEjJEkRQyUMlM2dr2NbSNlaHThVt02CZCbBMhJnbvhlVsrZ7FW7Zmt3sV7plrT9KtY+ooMjW4FFim9mUmeFvu1dwU2XLgpyPPy9toJmOZMjIxSghsjkeQlFjTIyGmQCRJMhIaYEETIRGwETRBEgGTiQRNBCQ0IESM9I2Noa2BsLZnThVt0upkGxRZCDcninF1GsZ0/LHPGqXCOm14rG5lWsctjQlsVK9xFt4ecctJ4/mJ28mvM9XHkjlRTbwvf05I3NpKCzPyJY3cZNLKyuEY38rjUJrinfKUJJ8Yf0CTLdGxbSelVU02p08brbdPOe/HJidnviUnRe21btn67lY8us9tbePP2lp7jkqSL93bzTeMTSeG4/wBnwa+Zje9bdSiaTXuERMBGaEGA2QISJCQ2RAkJMEIgNCYxANAIYEomQhEk2EGNETNRoSk1GMZSlJ4jCMXKcn6JLdskEDYWVOc2oU4TqzfEKacnju36L37G/wCjfBFSWJ3L8GHenCUfEx+ufyw/3fbCOysukRpQnG1oxxFPK0yUZTjhvKacpySy98vZrBhfz6U4rzLavjWtzbiHI23w5pj4l3UjTh/64yxDjOJT/N9I7fq7GW/6jbUoYoytpOCxChF1PNlrOHCOlbZz5lnHOSh1nrterGrQq06MPxMTwpyqxdOb8upyxz6JcdiHwv8AD7u55lKMaNOUXVypynKOG2oxj2wt3lbcZZa1bTHvmt0RkiJ9cUflZsviauvJStbVyllKEaVeo3nd4jr3exYvbbrF5BRdHwqWnSqOYW2tLfeM5a2uOdtjsLS2pUIt0KdKnqVPalFQ15x8s0tTipYeXJ8LnDYXL1Kaqx1xUYxi1rm3CTak87+ZPG+O698c989e6Uj88r1x2ni15efy+C7uPz/4aD962rHu9Kexm6jVsqP4XheeNNx1RsaLy2pKMnKb1Nrbfvj1zjuo2bbjLM4rC0twlLyqUcNNvvq7vv3OS/iLjNomkq3hylVUlipDKjiL/NJN6t5ejx3zOLPbLeK2/ovjjHWZq420rRhJ61Pw2nlQb1J42kllJte5tq9s1BT8tSm3t5aqk4v1co4j24KPS6tOFejOtFSpRmvETgqi08Z0PaWM5x7HoPU3Tfnyq0KsYteHUc87PSuWnnyrEW379x5d/S0cHjbms8vPK9CnniMVus02sZX6W9vuzA7WGMuoqaaWnXGTb93pWUvt9MnW3djRoxnWuNpZbhb8wi2/zL80tl5eFjfjbj7ys6k298yeybzJ+7Yw3m/W9JyxFe9bVpfUxMvXNsqcY75nLLePlS2wl/coyOqJ25taITGJkgTCQkSAQgAhJgABCaZbtrGpU+WO3eT2iivbSxKP1S+mdsnQ9M6rWtpwqU5aZU5ZhLTGpGL9dEtiVbb+zf8Aw/8Aw0uaqjUrNW1J8SqxbrT9qdLl/V4X1O7tPhm2sIpQpuMpLDbxO6mu+upxGO3yRxnD25NX0P8AiLCbTuVoqNKMrqi3KL/1Qe8ef+DsYSo3NPVGUZx7VaL8SCbWnEofl442PK8ictp1fiP6/wBunFNYjdeZc9cpQxOo3htxhSp03Nxa1PPhYcstYz6JJ+pq7/4mp26mqVKdWvJJR8WlWtfDXq5ZUk0uEvV77naSsZRhJwan5XmSTnN84UnjV3ju/wDL9zmviy0pSpUZOKU09EdsTUUm5an33cX9/ct42Kk3iswrnzXrWZh5dVpSk5SlvKUnKT4zJvLf82eifw8lTdlXpy8so1nKpFLTrilGcJSa3bzFxX0awS6P0+zjSUqng+LJzy6rg5RSklHEZbYwpPjdtGD4gvKcoRpWzcU56pqjGVGGMPZtPzNvDzvx24O7P/7T+lWJ77/hz47/AKcfqTMddOhjYT0xqaNc4ShKcZxloxGS3c1t2y8Y4x3KvUriNGMlVnQs5KKUFUSpapNrOiM86sNNvKe2PMjh5W8pfM5PHGZSe2f+EW7L4Rq11KeI0YbPXWypTyttEfzZ9ePczv4cUjd78L08v3nVar3Uvi+hQaVKNO9qqU3KrT10reMX/wDnFa46pSjhbrvFPPZcNdzq3NWc9Mp1Kj1ONKM5cJLCW7wkkt8nbQ+BINLNy9WNUoKhtCCTeW877LjBsegfDStZOsq9WSnDTGlo8ONVNrecc7pNd++64IrlwYazNOZ/PK81yZJj26cx8JfDut1v8XaSlCUYql43iUZKall6cNPDTw39MPJ1HU1a9NpKpOMIVGn4FClDSm+6pL033m3v6+u2651WjYQzOKrXVSOaVqsprPE6j/JH25e/28m6ze1KtWVSs/Frz3w9oU49tl8sVnZd8++XjGO/kW978VafqVxR615spdXv6lxPXUxmWfDpR2jCP9vfv+1CTUPeT5f9F7GavNQzluUpcyfMn/Rexr5TzuztiI1qOmM77ntKU2+THIkQZZBCYxMJAyJIBAJgQGAhgSRs1dKXG3szVoeQhtFPfK2fqnhm26P1+tbSU4SnFr89KThL7riX+xzUK7XO/wC5Yp1UwiaxL2PoHx1Tq4VZeZf+W3eiqvedPv8AVY+rOy/Cu6ePLdU3ht05OFaOHlZit/vjvyfOEZ8PhrdNbNP1T7G/6R8U3Nu09XiJPZtuNVfSff77+5lOCkzuvEntaI1PMPYJfDFu2nTTm8LNGctEm9uPXvw32K8+jU4fNQory5lGW+l5e7ys9vX7dzX9D+P6FxiFZKUsb6sUrj7Pif8Audfb14V1inOFxHD/AAqnlrxTWMLv/JmeSMsfKZmPytSMUzxERP7OUu+h03Fqkoqe2lpSjBRTxJv+3Pv2L1eDm86lJ5xqhl5Sjhf/AFnbPfPODbz6fSb8rlSmtnGo0u2Ix1Yw0uMPBKNpGlJKjHxKzzhrDjSzvt2ct3vvjJna/tGpnbWuP1ncRprqFlGlpc4udRvNO3+Zwy3JSnts92kl29uafW+qxtM6XGtfSXEsSp2q7OSSw5Y4j2/ex1fqittVOi1O5lnxblb+E3zGHrL1keX9Y6m3KVOhLMsvxa/zKDfMYvvP9v22x+PE/Xfpjkyzv0x9/wDFbrV/OVSaUnWuJvVWrVPNob7yfd+kf6bGhuasaae7lKTbcpN65y7tmW7rxpR0pfRPdyfdt/1NJUqOTbby2bzPt/BWkUjX3E5t5b5I5EBKTyRY8kWQAGAgBEkRGgEIAIDAQASQyIEiQJiADPTrtc7/ALlqnWTNdkkmTobVSNv0v4iuaDWmbnFfkqNvH0lyjmYV2udyxTrJ9/sOYVmsT29c6J/EyMtMLpKXb8Z4a/01Vuvub/qHxPDw1C0jKmqizUrSknNr/LGS7e//AFeFxmWLSrPOiNScIT8soxk8YbwV9ab9phE++vWLOm6z1eVRyo0G1BeWrXjy33hT/uc7eXUKUdKS7qMNmn7v2/f9n1C8hTSilHjEYaXx9+32yzQVKjk25PLfLG5vO5XrSMcag6tRyeW8t/8AcGPINkS0hgIRAkJgIAAQEAGhDQCAQBJgIAGAAADEADHkiMkSyGSOQJQsU7hrnf8Aczq7SWU91jC75KGQyQMlSo5Nyk8t8sjkiBKTbEICAAAEAABAMBAADQhoBAAAAAAAAAAAAAAwAAAAJAAAAAAAAgAgAAAAAAAAAAAxAB//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5604" name="AutoShape 4" descr="data:image/jpeg;base64,/9j/4AAQSkZJRgABAQAAAQABAAD/2wCEAAkGBw8QEg8QDw8NDQ8PDw8PDQwMDQ8NDQ8PFBEWFhQRFBQYHDQgGBolGxQUIT0iJikuLi4uFx8zODMsNygyLysBCgoKDg0OGhAQFiskHCQsLCwsLzc3LC83LSwsLCwrLCwrLCwtNzMtLCwsLCwrLCw0LS80LCwsLCwsLCssLywyMP/AABEIAPUAzQMBIgACEQEDEQH/xAAcAAACAgMBAQAAAAAAAAAAAAAAAQIEAwUGBwj/xAA4EAACAQMDAgQEBAQGAwEAAAAAAQIDBBESITEFQRMiUWEGMnGBI0JisQeRwdEUUnKh4fBDU6Iz/8QAGQEBAAMBAQAAAAAAAAAAAAAAAAECAwQF/8QAKBEBAAICAgIBAwQDAQAAAAAAAAECAxEhMQQSMiJBgRNRcaFhkbEj/9oADAMBAAIRAxEAPwDxQMiBmiqOR5YkyQAmKTGKQCQDQMBAhpklEDJQp5a9z1z+H1moaduEm/qzzXolvqmm+I7nrfwfHCj7vU/p2O/BTWObOLzL6iIegeNhpfpf7FHq0lOj9Vh/dFf/ABP4jX6GYvG1UmvYzjHqYlzWz7jTxX4ys8Tc0u7UvqcnNHpPxXQUnNf5llfU87uKeG0T5ePU+37u7xr+1IVwJYItnG6EmyKJEcgSbFFjZHIEmxZGyLYE8gLAAIMgwwAiQkiTATYmAJACGwigwAkZaaIQRbs6eWi1K7nRLe9HoY0ru2mz0v4deMv0SSOA6LHL1enB3PSJ6YfU9iK6x6eT51m2o3Oa0/aAunXGYNe7RqbK4zVqP9LDpdxjUv1C2Pifw4bbirTfEcM6vWLf8jgeq0t9S7/ueidaWZS/UjhuoQzqj6cFPIp7Uet4c/S5+RAzzWDDg8iXcMgCQIAyAYBAGQYYBAGRiSBMAGGRpgGkGNsTJERpBklFkBYDAZHFkhqJfttl9SnSRdt1mSXubYY5RLp+lRxFe51VCpiKXsctYPdL0wb51Nn9D2KxuIh5HmczEJ9Pq+eb9hWFXEp/VlXp095kLap55fVmkx2pfH8o/wAQs9WlnDOP6usSz6nV30sxfscv1VZi/Ywy/DTq8P4tBcx3KziW6m5VPHvHL0UAG2GTMIMANMBMMBkAAEDDIEkhsIoCQESTIoBgGAQDEGBxQGansXenrfPoUS/abL6m+H5Inp0PS3ubapPZmo6Y9i/Wn5T2Mc8PMy19sifTp/MY6U/PL6kemy+YwqX4jLb6aeu7W/hsK8spnOXb5Rvqktjn794bMs08I8WNTMNJPZsr1UWrpbleR494509BiYMBYM0hAwQYAEDBA0A0GAQYAnHhkUZJrZe7yQYCYiQgEMaQMCLMkUQSJsQJQ5L1FlKki5b8m+JEuhsOEWbmWxVs+EZLmWzPVrP0uLW77ZumvZmCb87MvT3sV6z85aZ4haPlK7KWxpOpcm2UtjU9SMs3SMUas09fcroszKr5PLyduxGaImSSIGSRgRLAAIRJIAFgBpCAzVuceiS/r/UxslUeW36tkGSAYkNEAAARIaQpEiMeQM0C1bclZFq05N8fas9N9avYLiWxG34FXex6UdOascrdjwVrn5yzZcFW7+YvPRX5SzxZruocF6LKV9wzLJ0V+TSzMFRGep3MU0eZd1MaE0ESTM0oiGIgADEgBgMSAbQsA5ASAkRQ2AiSIokANjpkDLEQJouWa3KSL1mjfF2rbpuKPBGsx0uCNY9H7MI7XrPgq3nJatOCre8l5+KtflJxfBVu+5Yg9jBdmd+lojlpavJiZmrrdmFnmX7dEMLGhzIozSGA2RABiABiAAIjRDJNAMAYgGhsBANGREIE0TCEomwtEUIGxtVwdGHtWzZx4RCqTXYxzO/7Mq9tha8FW85LVrwVbzkvPxUr8kY8GK6MkTHccGdul/u09ytysW7kqHm5O20IyMZlZiZlKTEwQMJAESQAgIokBiRkiYkZEQBsIkWyUQJCE2NEjJEkRQyUMlM2dr2NbSNlaHThVt02CZCbBMhJnbvhlVsrZ7FW7Zmt3sV7plrT9KtY+ooMjW4FFim9mUmeFvu1dwU2XLgpyPPy9toJmOZMjIxSghsjkeQlFjTIyGmQCRJMhIaYEETIRGwETRBEgGTiQRNBCQ0IESM9I2Noa2BsLZnThVt0upkGxRZCDcninF1GsZ0/LHPGqXCOm14rG5lWsctjQlsVK9xFt4ecctJ4/mJ28mvM9XHkjlRTbwvf05I3NpKCzPyJY3cZNLKyuEY38rjUJrinfKUJJ8Yf0CTLdGxbSelVU02p08brbdPOe/HJidnviUnRe21btn67lY8us9tbePP2lp7jkqSL93bzTeMTSeG4/wBnwa+Zje9bdSiaTXuERMBGaEGA2QISJCQ2RAkJMEIgNCYxANAIYEomQhEk2EGNETNRoSk1GMZSlJ4jCMXKcn6JLdskEDYWVOc2oU4TqzfEKacnju36L37G/wCjfBFSWJ3L8GHenCUfEx+ufyw/3fbCOysukRpQnG1oxxFPK0yUZTjhvKacpySy98vZrBhfz6U4rzLavjWtzbiHI23w5pj4l3UjTh/64yxDjOJT/N9I7fq7GW/6jbUoYoytpOCxChF1PNlrOHCOlbZz5lnHOSh1nrterGrQq06MPxMTwpyqxdOb8upyxz6JcdiHwv8AD7u55lKMaNOUXVypynKOG2oxj2wt3lbcZZa1bTHvmt0RkiJ9cUflZsviauvJStbVyllKEaVeo3nd4jr3exYvbbrF5BRdHwqWnSqOYW2tLfeM5a2uOdtjsLS2pUIt0KdKnqVPalFQ15x8s0tTipYeXJ8LnDYXL1Kaqx1xUYxi1rm3CTak87+ZPG+O698c989e6Uj88r1x2ni15efy+C7uPz/4aD962rHu9Kexm6jVsqP4XheeNNx1RsaLy2pKMnKb1Nrbfvj1zjuo2bbjLM4rC0twlLyqUcNNvvq7vv3OS/iLjNomkq3hylVUlipDKjiL/NJN6t5ejx3zOLPbLeK2/ovjjHWZq420rRhJ61Pw2nlQb1J42kllJte5tq9s1BT8tSm3t5aqk4v1co4j24KPS6tOFejOtFSpRmvETgqi08Z0PaWM5x7HoPU3Tfnyq0KsYteHUc87PSuWnnyrEW379x5d/S0cHjbms8vPK9CnniMVus02sZX6W9vuzA7WGMuoqaaWnXGTb93pWUvt9MnW3djRoxnWuNpZbhb8wi2/zL80tl5eFjfjbj7ys6k298yeybzJ+7Yw3m/W9JyxFe9bVpfUxMvXNsqcY75nLLePlS2wl/coyOqJ25taITGJkgTCQkSAQgAhJgABCaZbtrGpU+WO3eT2iivbSxKP1S+mdsnQ9M6rWtpwqU5aZU5ZhLTGpGL9dEtiVbb+zf8Aw/8Aw0uaqjUrNW1J8SqxbrT9qdLl/V4X1O7tPhm2sIpQpuMpLDbxO6mu+upxGO3yRxnD25NX0P8AiLCbTuVoqNKMrqi3KL/1Qe8ef+DsYSo3NPVGUZx7VaL8SCbWnEofl442PK8ictp1fiP6/wBunFNYjdeZc9cpQxOo3htxhSp03Nxa1PPhYcstYz6JJ+pq7/4mp26mqVKdWvJJR8WlWtfDXq5ZUk0uEvV77naSsZRhJwan5XmSTnN84UnjV3ju/wDL9zmviy0pSpUZOKU09EdsTUUm5an33cX9/ct42Kk3iswrnzXrWZh5dVpSk5SlvKUnKT4zJvLf82eifw8lTdlXpy8so1nKpFLTrilGcJSa3bzFxX0awS6P0+zjSUqng+LJzy6rg5RSklHEZbYwpPjdtGD4gvKcoRpWzcU56pqjGVGGMPZtPzNvDzvx24O7P/7T+lWJ77/hz47/AKcfqTMddOhjYT0xqaNc4ShKcZxloxGS3c1t2y8Y4x3KvUriNGMlVnQs5KKUFUSpapNrOiM86sNNvKe2PMjh5W8pfM5PHGZSe2f+EW7L4Rq11KeI0YbPXWypTyttEfzZ9ePczv4cUjd78L08v3nVar3Uvi+hQaVKNO9qqU3KrT10reMX/wDnFa46pSjhbrvFPPZcNdzq3NWc9Mp1Kj1ONKM5cJLCW7wkkt8nbQ+BINLNy9WNUoKhtCCTeW877LjBsegfDStZOsq9WSnDTGlo8ONVNrecc7pNd++64IrlwYazNOZ/PK81yZJj26cx8JfDut1v8XaSlCUYql43iUZKall6cNPDTw39MPJ1HU1a9NpKpOMIVGn4FClDSm+6pL033m3v6+u2651WjYQzOKrXVSOaVqsprPE6j/JH25e/28m6ze1KtWVSs/Frz3w9oU49tl8sVnZd8++XjGO/kW978VafqVxR615spdXv6lxPXUxmWfDpR2jCP9vfv+1CTUPeT5f9F7GavNQzluUpcyfMn/Rexr5TzuztiI1qOmM77ntKU2+THIkQZZBCYxMJAyJIBAJgQGAhgSRs1dKXG3szVoeQhtFPfK2fqnhm26P1+tbSU4SnFr89KThL7riX+xzUK7XO/wC5Yp1UwiaxL2PoHx1Tq4VZeZf+W3eiqvedPv8AVY+rOy/Cu6ePLdU3ht05OFaOHlZit/vjvyfOEZ8PhrdNbNP1T7G/6R8U3Nu09XiJPZtuNVfSff77+5lOCkzuvEntaI1PMPYJfDFu2nTTm8LNGctEm9uPXvw32K8+jU4fNQory5lGW+l5e7ys9vX7dzX9D+P6FxiFZKUsb6sUrj7Pif8Audfb14V1inOFxHD/AAqnlrxTWMLv/JmeSMsfKZmPytSMUzxERP7OUu+h03Fqkoqe2lpSjBRTxJv+3Pv2L1eDm86lJ5xqhl5Sjhf/AFnbPfPODbz6fSb8rlSmtnGo0u2Ix1Yw0uMPBKNpGlJKjHxKzzhrDjSzvt2ct3vvjJna/tGpnbWuP1ncRprqFlGlpc4udRvNO3+Zwy3JSnts92kl29uafW+qxtM6XGtfSXEsSp2q7OSSw5Y4j2/ex1fqittVOi1O5lnxblb+E3zGHrL1keX9Y6m3KVOhLMsvxa/zKDfMYvvP9v22x+PE/Xfpjkyzv0x9/wDFbrV/OVSaUnWuJvVWrVPNob7yfd+kf6bGhuasaae7lKTbcpN65y7tmW7rxpR0pfRPdyfdt/1NJUqOTbby2bzPt/BWkUjX3E5t5b5I5EBKTyRY8kWQAGAgBEkRGgEIAIDAQASQyIEiQJiADPTrtc7/ALlqnWTNdkkmTobVSNv0v4iuaDWmbnFfkqNvH0lyjmYV2udyxTrJ9/sOYVmsT29c6J/EyMtMLpKXb8Z4a/01Vuvub/qHxPDw1C0jKmqizUrSknNr/LGS7e//AFeFxmWLSrPOiNScIT8soxk8YbwV9ab9phE++vWLOm6z1eVRyo0G1BeWrXjy33hT/uc7eXUKUdKS7qMNmn7v2/f9n1C8hTSilHjEYaXx9+32yzQVKjk25PLfLG5vO5XrSMcag6tRyeW8t/8AcGPINkS0hgIRAkJgIAAQEAGhDQCAQBJgIAGAAADEADHkiMkSyGSOQJQsU7hrnf8Aczq7SWU91jC75KGQyQMlSo5Nyk8t8sjkiBKTbEICAAAEAABAMBAADQhoBAAAAAAAAAAAAAAwAAAAJAAAAAAAAgAgAAAAAAAAAAAxAB//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5606" name="AutoShape 6" descr="data:image/jpeg;base64,/9j/4AAQSkZJRgABAQAAAQABAAD/2wCEAAkGBw8QEg8QDw8NDQ8PDw8PDQwMDQ8NDQ8PFBEWFhQRFBQYHDQgGBolGxQUIT0iJikuLi4uFx8zODMsNygyLysBCgoKDg0OGhAQFiskHCQsLCwsLzc3LC83LSwsLCwrLCwrLCwtNzMtLCwsLCwrLCw0LS80LCwsLCwsLCssLywyMP/AABEIAPUAzQMBIgACEQEDEQH/xAAcAAACAgMBAQAAAAAAAAAAAAAAAQIEAwUGBwj/xAA4EAACAQMDAgQEBAQGAwEAAAAAAQIDBBESITEFQRMiUWEGMnGBI0JisQeRwdEUUnKh4fBDU6Iz/8QAGQEBAAMBAQAAAAAAAAAAAAAAAAECAwQF/8QAKBEBAAICAgIBAwQDAQAAAAAAAAECAxEhMQQSMiJBgRNRcaFhkbEj/9oADAMBAAIRAxEAPwDxQMiBmiqOR5YkyQAmKTGKQCQDQMBAhpklEDJQp5a9z1z+H1moaduEm/qzzXolvqmm+I7nrfwfHCj7vU/p2O/BTWObOLzL6iIegeNhpfpf7FHq0lOj9Vh/dFf/ABP4jX6GYvG1UmvYzjHqYlzWz7jTxX4ys8Tc0u7UvqcnNHpPxXQUnNf5llfU87uKeG0T5ePU+37u7xr+1IVwJYItnG6EmyKJEcgSbFFjZHIEmxZGyLYE8gLAAIMgwwAiQkiTATYmAJACGwigwAkZaaIQRbs6eWi1K7nRLe9HoY0ru2mz0v4deMv0SSOA6LHL1enB3PSJ6YfU9iK6x6eT51m2o3Oa0/aAunXGYNe7RqbK4zVqP9LDpdxjUv1C2Pifw4bbirTfEcM6vWLf8jgeq0t9S7/ueidaWZS/UjhuoQzqj6cFPIp7Uet4c/S5+RAzzWDDg8iXcMgCQIAyAYBAGQYYBAGRiSBMAGGRpgGkGNsTJERpBklFkBYDAZHFkhqJfttl9SnSRdt1mSXubYY5RLp+lRxFe51VCpiKXsctYPdL0wb51Nn9D2KxuIh5HmczEJ9Pq+eb9hWFXEp/VlXp095kLap55fVmkx2pfH8o/wAQs9WlnDOP6usSz6nV30sxfscv1VZi/Ywy/DTq8P4tBcx3KziW6m5VPHvHL0UAG2GTMIMANMBMMBkAAEDDIEkhsIoCQESTIoBgGAQDEGBxQGansXenrfPoUS/abL6m+H5Inp0PS3ubapPZmo6Y9i/Wn5T2Mc8PMy19sifTp/MY6U/PL6kemy+YwqX4jLb6aeu7W/hsK8spnOXb5Rvqktjn794bMs08I8WNTMNJPZsr1UWrpbleR494509BiYMBYM0hAwQYAEDBA0A0GAQYAnHhkUZJrZe7yQYCYiQgEMaQMCLMkUQSJsQJQ5L1FlKki5b8m+JEuhsOEWbmWxVs+EZLmWzPVrP0uLW77ZumvZmCb87MvT3sV6z85aZ4haPlK7KWxpOpcm2UtjU9SMs3SMUas09fcroszKr5PLyduxGaImSSIGSRgRLAAIRJIAFgBpCAzVuceiS/r/UxslUeW36tkGSAYkNEAAARIaQpEiMeQM0C1bclZFq05N8fas9N9avYLiWxG34FXex6UdOascrdjwVrn5yzZcFW7+YvPRX5SzxZruocF6LKV9wzLJ0V+TSzMFRGep3MU0eZd1MaE0ESTM0oiGIgADEgBgMSAbQsA5ASAkRQ2AiSIokANjpkDLEQJouWa3KSL1mjfF2rbpuKPBGsx0uCNY9H7MI7XrPgq3nJatOCre8l5+KtflJxfBVu+5Yg9jBdmd+lojlpavJiZmrrdmFnmX7dEMLGhzIozSGA2RABiABiAAIjRDJNAMAYgGhsBANGREIE0TCEomwtEUIGxtVwdGHtWzZx4RCqTXYxzO/7Mq9tha8FW85LVrwVbzkvPxUr8kY8GK6MkTHccGdul/u09ytysW7kqHm5O20IyMZlZiZlKTEwQMJAESQAgIokBiRkiYkZEQBsIkWyUQJCE2NEjJEkRQyUMlM2dr2NbSNlaHThVt02CZCbBMhJnbvhlVsrZ7FW7Zmt3sV7plrT9KtY+ooMjW4FFim9mUmeFvu1dwU2XLgpyPPy9toJmOZMjIxSghsjkeQlFjTIyGmQCRJMhIaYEETIRGwETRBEgGTiQRNBCQ0IESM9I2Noa2BsLZnThVt0upkGxRZCDcninF1GsZ0/LHPGqXCOm14rG5lWsctjQlsVK9xFt4ecctJ4/mJ28mvM9XHkjlRTbwvf05I3NpKCzPyJY3cZNLKyuEY38rjUJrinfKUJJ8Yf0CTLdGxbSelVU02p08brbdPOe/HJidnviUnRe21btn67lY8us9tbePP2lp7jkqSL93bzTeMTSeG4/wBnwa+Zje9bdSiaTXuERMBGaEGA2QISJCQ2RAkJMEIgNCYxANAIYEomQhEk2EGNETNRoSk1GMZSlJ4jCMXKcn6JLdskEDYWVOc2oU4TqzfEKacnju36L37G/wCjfBFSWJ3L8GHenCUfEx+ufyw/3fbCOysukRpQnG1oxxFPK0yUZTjhvKacpySy98vZrBhfz6U4rzLavjWtzbiHI23w5pj4l3UjTh/64yxDjOJT/N9I7fq7GW/6jbUoYoytpOCxChF1PNlrOHCOlbZz5lnHOSh1nrterGrQq06MPxMTwpyqxdOb8upyxz6JcdiHwv8AD7u55lKMaNOUXVypynKOG2oxj2wt3lbcZZa1bTHvmt0RkiJ9cUflZsviauvJStbVyllKEaVeo3nd4jr3exYvbbrF5BRdHwqWnSqOYW2tLfeM5a2uOdtjsLS2pUIt0KdKnqVPalFQ15x8s0tTipYeXJ8LnDYXL1Kaqx1xUYxi1rm3CTak87+ZPG+O698c989e6Uj88r1x2ni15efy+C7uPz/4aD962rHu9Kexm6jVsqP4XheeNNx1RsaLy2pKMnKb1Nrbfvj1zjuo2bbjLM4rC0twlLyqUcNNvvq7vv3OS/iLjNomkq3hylVUlipDKjiL/NJN6t5ejx3zOLPbLeK2/ovjjHWZq420rRhJ61Pw2nlQb1J42kllJte5tq9s1BT8tSm3t5aqk4v1co4j24KPS6tOFejOtFSpRmvETgqi08Z0PaWM5x7HoPU3Tfnyq0KsYteHUc87PSuWnnyrEW379x5d/S0cHjbms8vPK9CnniMVus02sZX6W9vuzA7WGMuoqaaWnXGTb93pWUvt9MnW3djRoxnWuNpZbhb8wi2/zL80tl5eFjfjbj7ys6k298yeybzJ+7Yw3m/W9JyxFe9bVpfUxMvXNsqcY75nLLePlS2wl/coyOqJ25taITGJkgTCQkSAQgAhJgABCaZbtrGpU+WO3eT2iivbSxKP1S+mdsnQ9M6rWtpwqU5aZU5ZhLTGpGL9dEtiVbb+zf8Aw/8Aw0uaqjUrNW1J8SqxbrT9qdLl/V4X1O7tPhm2sIpQpuMpLDbxO6mu+upxGO3yRxnD25NX0P8AiLCbTuVoqNKMrqi3KL/1Qe8ef+DsYSo3NPVGUZx7VaL8SCbWnEofl442PK8ictp1fiP6/wBunFNYjdeZc9cpQxOo3htxhSp03Nxa1PPhYcstYz6JJ+pq7/4mp26mqVKdWvJJR8WlWtfDXq5ZUk0uEvV77naSsZRhJwan5XmSTnN84UnjV3ju/wDL9zmviy0pSpUZOKU09EdsTUUm5an33cX9/ct42Kk3iswrnzXrWZh5dVpSk5SlvKUnKT4zJvLf82eifw8lTdlXpy8so1nKpFLTrilGcJSa3bzFxX0awS6P0+zjSUqng+LJzy6rg5RSklHEZbYwpPjdtGD4gvKcoRpWzcU56pqjGVGGMPZtPzNvDzvx24O7P/7T+lWJ77/hz47/AKcfqTMddOhjYT0xqaNc4ShKcZxloxGS3c1t2y8Y4x3KvUriNGMlVnQs5KKUFUSpapNrOiM86sNNvKe2PMjh5W8pfM5PHGZSe2f+EW7L4Rq11KeI0YbPXWypTyttEfzZ9ePczv4cUjd78L08v3nVar3Uvi+hQaVKNO9qqU3KrT10reMX/wDnFa46pSjhbrvFPPZcNdzq3NWc9Mp1Kj1ONKM5cJLCW7wkkt8nbQ+BINLNy9WNUoKhtCCTeW877LjBsegfDStZOsq9WSnDTGlo8ONVNrecc7pNd++64IrlwYazNOZ/PK81yZJj26cx8JfDut1v8XaSlCUYql43iUZKall6cNPDTw39MPJ1HU1a9NpKpOMIVGn4FClDSm+6pL033m3v6+u2651WjYQzOKrXVSOaVqsprPE6j/JH25e/28m6ze1KtWVSs/Frz3w9oU49tl8sVnZd8++XjGO/kW978VafqVxR615spdXv6lxPXUxmWfDpR2jCP9vfv+1CTUPeT5f9F7GavNQzluUpcyfMn/Rexr5TzuztiI1qOmM77ntKU2+THIkQZZBCYxMJAyJIBAJgQGAhgSRs1dKXG3szVoeQhtFPfK2fqnhm26P1+tbSU4SnFr89KThL7riX+xzUK7XO/wC5Yp1UwiaxL2PoHx1Tq4VZeZf+W3eiqvedPv8AVY+rOy/Cu6ePLdU3ht05OFaOHlZit/vjvyfOEZ8PhrdNbNP1T7G/6R8U3Nu09XiJPZtuNVfSff77+5lOCkzuvEntaI1PMPYJfDFu2nTTm8LNGctEm9uPXvw32K8+jU4fNQory5lGW+l5e7ys9vX7dzX9D+P6FxiFZKUsb6sUrj7Pif8Audfb14V1inOFxHD/AAqnlrxTWMLv/JmeSMsfKZmPytSMUzxERP7OUu+h03Fqkoqe2lpSjBRTxJv+3Pv2L1eDm86lJ5xqhl5Sjhf/AFnbPfPODbz6fSb8rlSmtnGo0u2Ix1Yw0uMPBKNpGlJKjHxKzzhrDjSzvt2ct3vvjJna/tGpnbWuP1ncRprqFlGlpc4udRvNO3+Zwy3JSnts92kl29uafW+qxtM6XGtfSXEsSp2q7OSSw5Y4j2/ex1fqittVOi1O5lnxblb+E3zGHrL1keX9Y6m3KVOhLMsvxa/zKDfMYvvP9v22x+PE/Xfpjkyzv0x9/wDFbrV/OVSaUnWuJvVWrVPNob7yfd+kf6bGhuasaae7lKTbcpN65y7tmW7rxpR0pfRPdyfdt/1NJUqOTbby2bzPt/BWkUjX3E5t5b5I5EBKTyRY8kWQAGAgBEkRGgEIAIDAQASQyIEiQJiADPTrtc7/ALlqnWTNdkkmTobVSNv0v4iuaDWmbnFfkqNvH0lyjmYV2udyxTrJ9/sOYVmsT29c6J/EyMtMLpKXb8Z4a/01Vuvub/qHxPDw1C0jKmqizUrSknNr/LGS7e//AFeFxmWLSrPOiNScIT8soxk8YbwV9ab9phE++vWLOm6z1eVRyo0G1BeWrXjy33hT/uc7eXUKUdKS7qMNmn7v2/f9n1C8hTSilHjEYaXx9+32yzQVKjk25PLfLG5vO5XrSMcag6tRyeW8t/8AcGPINkS0hgIRAkJgIAAQEAGhDQCAQBJgIAGAAADEADHkiMkSyGSOQJQsU7hrnf8Aczq7SWU91jC75KGQyQMlSo5Nyk8t8sjkiBKTbEICAAAEAABAMBAADQhoBAAAAAAAAAAAAAAwAAAAJAAAAAAAAgAgAAAAAAAAAAAxAB//2Q=="/>
          <p:cNvSpPr>
            <a:spLocks noChangeAspect="1" noChangeArrowheads="1"/>
          </p:cNvSpPr>
          <p:nvPr/>
        </p:nvSpPr>
        <p:spPr bwMode="auto">
          <a:xfrm>
            <a:off x="155575" y="-1919288"/>
            <a:ext cx="3352800" cy="4010026"/>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5608" name="AutoShape 8" descr="data:image/jpeg;base64,/9j/4AAQSkZJRgABAQAAAQABAAD/2wCEAAkGBw8QEg8QDw8NDQ8PDw8PDQwMDQ8NDQ8PFBEWFhQRFBQYHDQgGBolGxQUIT0iJikuLi4uFx8zODMsNygyLysBCgoKDg0OGhAQFiskHCQsLCwsLzc3LC83LSwsLCwrLCwrLCwtNzMtLCwsLCwrLCw0LS80LCwsLCwsLCssLywyMP/AABEIAPUAzQMBIgACEQEDEQH/xAAcAAACAgMBAQAAAAAAAAAAAAAAAQIEAwUGBwj/xAA4EAACAQMDAgQEBAQGAwEAAAAAAQIDBBESITEFQRMiUWEGMnGBI0JisQeRwdEUUnKh4fBDU6Iz/8QAGQEBAAMBAQAAAAAAAAAAAAAAAAECAwQF/8QAKBEBAAICAgIBAwQDAQAAAAAAAAECAxEhMQQSMiJBgRNRcaFhkbEj/9oADAMBAAIRAxEAPwDxQMiBmiqOR5YkyQAmKTGKQCQDQMBAhpklEDJQp5a9z1z+H1moaduEm/qzzXolvqmm+I7nrfwfHCj7vU/p2O/BTWObOLzL6iIegeNhpfpf7FHq0lOj9Vh/dFf/ABP4jX6GYvG1UmvYzjHqYlzWz7jTxX4ys8Tc0u7UvqcnNHpPxXQUnNf5llfU87uKeG0T5ePU+37u7xr+1IVwJYItnG6EmyKJEcgSbFFjZHIEmxZGyLYE8gLAAIMgwwAiQkiTATYmAJACGwigwAkZaaIQRbs6eWi1K7nRLe9HoY0ru2mz0v4deMv0SSOA6LHL1enB3PSJ6YfU9iK6x6eT51m2o3Oa0/aAunXGYNe7RqbK4zVqP9LDpdxjUv1C2Pifw4bbirTfEcM6vWLf8jgeq0t9S7/ueidaWZS/UjhuoQzqj6cFPIp7Uet4c/S5+RAzzWDDg8iXcMgCQIAyAYBAGQYYBAGRiSBMAGGRpgGkGNsTJERpBklFkBYDAZHFkhqJfttl9SnSRdt1mSXubYY5RLp+lRxFe51VCpiKXsctYPdL0wb51Nn9D2KxuIh5HmczEJ9Pq+eb9hWFXEp/VlXp095kLap55fVmkx2pfH8o/wAQs9WlnDOP6usSz6nV30sxfscv1VZi/Ywy/DTq8P4tBcx3KziW6m5VPHvHL0UAG2GTMIMANMBMMBkAAEDDIEkhsIoCQESTIoBgGAQDEGBxQGansXenrfPoUS/abL6m+H5Inp0PS3ubapPZmo6Y9i/Wn5T2Mc8PMy19sifTp/MY6U/PL6kemy+YwqX4jLb6aeu7W/hsK8spnOXb5Rvqktjn794bMs08I8WNTMNJPZsr1UWrpbleR494509BiYMBYM0hAwQYAEDBA0A0GAQYAnHhkUZJrZe7yQYCYiQgEMaQMCLMkUQSJsQJQ5L1FlKki5b8m+JEuhsOEWbmWxVs+EZLmWzPVrP0uLW77ZumvZmCb87MvT3sV6z85aZ4haPlK7KWxpOpcm2UtjU9SMs3SMUas09fcroszKr5PLyduxGaImSSIGSRgRLAAIRJIAFgBpCAzVuceiS/r/UxslUeW36tkGSAYkNEAAARIaQpEiMeQM0C1bclZFq05N8fas9N9avYLiWxG34FXex6UdOascrdjwVrn5yzZcFW7+YvPRX5SzxZruocF6LKV9wzLJ0V+TSzMFRGep3MU0eZd1MaE0ESTM0oiGIgADEgBgMSAbQsA5ASAkRQ2AiSIokANjpkDLEQJouWa3KSL1mjfF2rbpuKPBGsx0uCNY9H7MI7XrPgq3nJatOCre8l5+KtflJxfBVu+5Yg9jBdmd+lojlpavJiZmrrdmFnmX7dEMLGhzIozSGA2RABiABiAAIjRDJNAMAYgGhsBANGREIE0TCEomwtEUIGxtVwdGHtWzZx4RCqTXYxzO/7Mq9tha8FW85LVrwVbzkvPxUr8kY8GK6MkTHccGdul/u09ytysW7kqHm5O20IyMZlZiZlKTEwQMJAESQAgIokBiRkiYkZEQBsIkWyUQJCE2NEjJEkRQyUMlM2dr2NbSNlaHThVt02CZCbBMhJnbvhlVsrZ7FW7Zmt3sV7plrT9KtY+ooMjW4FFim9mUmeFvu1dwU2XLgpyPPy9toJmOZMjIxSghsjkeQlFjTIyGmQCRJMhIaYEETIRGwETRBEgGTiQRNBCQ0IESM9I2Noa2BsLZnThVt0upkGxRZCDcninF1GsZ0/LHPGqXCOm14rG5lWsctjQlsVK9xFt4ecctJ4/mJ28mvM9XHkjlRTbwvf05I3NpKCzPyJY3cZNLKyuEY38rjUJrinfKUJJ8Yf0CTLdGxbSelVU02p08brbdPOe/HJidnviUnRe21btn67lY8us9tbePP2lp7jkqSL93bzTeMTSeG4/wBnwa+Zje9bdSiaTXuERMBGaEGA2QISJCQ2RAkJMEIgNCYxANAIYEomQhEk2EGNETNRoSk1GMZSlJ4jCMXKcn6JLdskEDYWVOc2oU4TqzfEKacnju36L37G/wCjfBFSWJ3L8GHenCUfEx+ufyw/3fbCOysukRpQnG1oxxFPK0yUZTjhvKacpySy98vZrBhfz6U4rzLavjWtzbiHI23w5pj4l3UjTh/64yxDjOJT/N9I7fq7GW/6jbUoYoytpOCxChF1PNlrOHCOlbZz5lnHOSh1nrterGrQq06MPxMTwpyqxdOb8upyxz6JcdiHwv8AD7u55lKMaNOUXVypynKOG2oxj2wt3lbcZZa1bTHvmt0RkiJ9cUflZsviauvJStbVyllKEaVeo3nd4jr3exYvbbrF5BRdHwqWnSqOYW2tLfeM5a2uOdtjsLS2pUIt0KdKnqVPalFQ15x8s0tTipYeXJ8LnDYXL1Kaqx1xUYxi1rm3CTak87+ZPG+O698c989e6Uj88r1x2ni15efy+C7uPz/4aD962rHu9Kexm6jVsqP4XheeNNx1RsaLy2pKMnKb1Nrbfvj1zjuo2bbjLM4rC0twlLyqUcNNvvq7vv3OS/iLjNomkq3hylVUlipDKjiL/NJN6t5ejx3zOLPbLeK2/ovjjHWZq420rRhJ61Pw2nlQb1J42kllJte5tq9s1BT8tSm3t5aqk4v1co4j24KPS6tOFejOtFSpRmvETgqi08Z0PaWM5x7HoPU3Tfnyq0KsYteHUc87PSuWnnyrEW379x5d/S0cHjbms8vPK9CnniMVus02sZX6W9vuzA7WGMuoqaaWnXGTb93pWUvt9MnW3djRoxnWuNpZbhb8wi2/zL80tl5eFjfjbj7ys6k298yeybzJ+7Yw3m/W9JyxFe9bVpfUxMvXNsqcY75nLLePlS2wl/coyOqJ25taITGJkgTCQkSAQgAhJgABCaZbtrGpU+WO3eT2iivbSxKP1S+mdsnQ9M6rWtpwqU5aZU5ZhLTGpGL9dEtiVbb+zf8Aw/8Aw0uaqjUrNW1J8SqxbrT9qdLl/V4X1O7tPhm2sIpQpuMpLDbxO6mu+upxGO3yRxnD25NX0P8AiLCbTuVoqNKMrqi3KL/1Qe8ef+DsYSo3NPVGUZx7VaL8SCbWnEofl442PK8ictp1fiP6/wBunFNYjdeZc9cpQxOo3htxhSp03Nxa1PPhYcstYz6JJ+pq7/4mp26mqVKdWvJJR8WlWtfDXq5ZUk0uEvV77naSsZRhJwan5XmSTnN84UnjV3ju/wDL9zmviy0pSpUZOKU09EdsTUUm5an33cX9/ct42Kk3iswrnzXrWZh5dVpSk5SlvKUnKT4zJvLf82eifw8lTdlXpy8so1nKpFLTrilGcJSa3bzFxX0awS6P0+zjSUqng+LJzy6rg5RSklHEZbYwpPjdtGD4gvKcoRpWzcU56pqjGVGGMPZtPzNvDzvx24O7P/7T+lWJ77/hz47/AKcfqTMddOhjYT0xqaNc4ShKcZxloxGS3c1t2y8Y4x3KvUriNGMlVnQs5KKUFUSpapNrOiM86sNNvKe2PMjh5W8pfM5PHGZSe2f+EW7L4Rq11KeI0YbPXWypTyttEfzZ9ePczv4cUjd78L08v3nVar3Uvi+hQaVKNO9qqU3KrT10reMX/wDnFa46pSjhbrvFPPZcNdzq3NWc9Mp1Kj1ONKM5cJLCW7wkkt8nbQ+BINLNy9WNUoKhtCCTeW877LjBsegfDStZOsq9WSnDTGlo8ONVNrecc7pNd++64IrlwYazNOZ/PK81yZJj26cx8JfDut1v8XaSlCUYql43iUZKall6cNPDTw39MPJ1HU1a9NpKpOMIVGn4FClDSm+6pL033m3v6+u2651WjYQzOKrXVSOaVqsprPE6j/JH25e/28m6ze1KtWVSs/Frz3w9oU49tl8sVnZd8++XjGO/kW978VafqVxR615spdXv6lxPXUxmWfDpR2jCP9vfv+1CTUPeT5f9F7GavNQzluUpcyfMn/Rexr5TzuztiI1qOmM77ntKU2+THIkQZZBCYxMJAyJIBAJgQGAhgSRs1dKXG3szVoeQhtFPfK2fqnhm26P1+tbSU4SnFr89KThL7riX+xzUK7XO/wC5Yp1UwiaxL2PoHx1Tq4VZeZf+W3eiqvedPv8AVY+rOy/Cu6ePLdU3ht05OFaOHlZit/vjvyfOEZ8PhrdNbNP1T7G/6R8U3Nu09XiJPZtuNVfSff77+5lOCkzuvEntaI1PMPYJfDFu2nTTm8LNGctEm9uPXvw32K8+jU4fNQory5lGW+l5e7ys9vX7dzX9D+P6FxiFZKUsb6sUrj7Pif8Audfb14V1inOFxHD/AAqnlrxTWMLv/JmeSMsfKZmPytSMUzxERP7OUu+h03Fqkoqe2lpSjBRTxJv+3Pv2L1eDm86lJ5xqhl5Sjhf/AFnbPfPODbz6fSb8rlSmtnGo0u2Ix1Yw0uMPBKNpGlJKjHxKzzhrDjSzvt2ct3vvjJna/tGpnbWuP1ncRprqFlGlpc4udRvNO3+Zwy3JSnts92kl29uafW+qxtM6XGtfSXEsSp2q7OSSw5Y4j2/ex1fqittVOi1O5lnxblb+E3zGHrL1keX9Y6m3KVOhLMsvxa/zKDfMYvvP9v22x+PE/Xfpjkyzv0x9/wDFbrV/OVSaUnWuJvVWrVPNob7yfd+kf6bGhuasaae7lKTbcpN65y7tmW7rxpR0pfRPdyfdt/1NJUqOTbby2bzPt/BWkUjX3E5t5b5I5EBKTyRY8kWQAGAgBEkRGgEIAIDAQASQyIEiQJiADPTrtc7/ALlqnWTNdkkmTobVSNv0v4iuaDWmbnFfkqNvH0lyjmYV2udyxTrJ9/sOYVmsT29c6J/EyMtMLpKXb8Z4a/01Vuvub/qHxPDw1C0jKmqizUrSknNr/LGS7e//AFeFxmWLSrPOiNScIT8soxk8YbwV9ab9phE++vWLOm6z1eVRyo0G1BeWrXjy33hT/uc7eXUKUdKS7qMNmn7v2/f9n1C8hTSilHjEYaXx9+32yzQVKjk25PLfLG5vO5XrSMcag6tRyeW8t/8AcGPINkS0hgIRAkJgIAAQEAGhDQCAQBJgIAGAAADEADHkiMkSyGSOQJQsU7hrnf8Aczq7SWU91jC75KGQyQMlSo5Nyk8t8sjkiBKTbEICAAAEAABAMBAADQhoBAAAAAAAAAAAAAAwAAAAJAAAAAAAAgAgAAAAAAAAAAAxAB//2Q=="/>
          <p:cNvSpPr>
            <a:spLocks noChangeAspect="1" noChangeArrowheads="1"/>
          </p:cNvSpPr>
          <p:nvPr/>
        </p:nvSpPr>
        <p:spPr bwMode="auto">
          <a:xfrm>
            <a:off x="155575" y="-1919288"/>
            <a:ext cx="3352800" cy="4010026"/>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 name="Content Placeholder 10"/>
          <p:cNvSpPr>
            <a:spLocks noGrp="1"/>
          </p:cNvSpPr>
          <p:nvPr>
            <p:ph sz="quarter" idx="1"/>
          </p:nvPr>
        </p:nvSpPr>
        <p:spPr>
          <a:xfrm>
            <a:off x="612648" y="1676400"/>
            <a:ext cx="4721352" cy="4419600"/>
          </a:xfrm>
        </p:spPr>
        <p:txBody>
          <a:bodyPr>
            <a:normAutofit lnSpcReduction="10000"/>
          </a:bodyPr>
          <a:lstStyle/>
          <a:p>
            <a:pPr>
              <a:buFont typeface="Wingdings"/>
              <a:buChar char="v"/>
            </a:pPr>
            <a:r>
              <a:rPr lang="en-US" sz="2400" b="1" smtClean="0">
                <a:cs typeface="Times New Roman" pitchFamily="18" charset="0"/>
              </a:rPr>
              <a:t>The life and sighificance  of the Holy prophet Muhammad pbhh.</a:t>
            </a:r>
          </a:p>
          <a:p>
            <a:pPr>
              <a:buFont typeface="Wingdings"/>
              <a:buChar char="v"/>
            </a:pPr>
            <a:r>
              <a:rPr lang="en-US" sz="2400" b="1" smtClean="0">
                <a:cs typeface="Times New Roman" pitchFamily="18" charset="0"/>
              </a:rPr>
              <a:t>Detail of family w shajra pak.</a:t>
            </a:r>
          </a:p>
          <a:p>
            <a:pPr>
              <a:buFont typeface="Wingdings"/>
              <a:buChar char="v"/>
            </a:pPr>
            <a:r>
              <a:rPr lang="en-US" sz="2400" b="1" smtClean="0">
                <a:cs typeface="Times New Roman" pitchFamily="18" charset="0"/>
              </a:rPr>
              <a:t>Makki zindgi important glimps</a:t>
            </a:r>
          </a:p>
          <a:p>
            <a:pPr>
              <a:buFont typeface="Wingdings"/>
              <a:buChar char="v"/>
            </a:pPr>
            <a:r>
              <a:rPr lang="en-US" sz="2400" b="1" smtClean="0">
                <a:cs typeface="Times New Roman" pitchFamily="18" charset="0"/>
              </a:rPr>
              <a:t>Madani zindgi important glimps</a:t>
            </a:r>
          </a:p>
          <a:p>
            <a:pPr>
              <a:buFont typeface="Wingdings"/>
              <a:buChar char="v"/>
            </a:pPr>
            <a:r>
              <a:rPr lang="en-US" sz="2400" b="1" smtClean="0">
                <a:cs typeface="Times New Roman" pitchFamily="18" charset="0"/>
              </a:rPr>
              <a:t>Khutba e hijatul wida and others</a:t>
            </a:r>
          </a:p>
          <a:p>
            <a:pPr>
              <a:buFont typeface="Wingdings"/>
              <a:buChar char="v"/>
            </a:pPr>
            <a:r>
              <a:rPr lang="en-US" sz="2400" b="1" smtClean="0">
                <a:cs typeface="Times New Roman" pitchFamily="18" charset="0"/>
              </a:rPr>
              <a:t>Death of prophet Muhammad pbuh.</a:t>
            </a:r>
          </a:p>
          <a:p>
            <a:pPr>
              <a:buFont typeface="Wingdings"/>
              <a:buChar char="v"/>
            </a:pPr>
            <a:endParaRPr lang="en-US" sz="2400" b="1" smtClean="0">
              <a:cs typeface="Times New Roman" pitchFamily="18" charset="0"/>
            </a:endParaRPr>
          </a:p>
          <a:p>
            <a:pPr marL="342900" indent="-342900">
              <a:lnSpc>
                <a:spcPct val="80000"/>
              </a:lnSpc>
              <a:spcBef>
                <a:spcPct val="20000"/>
              </a:spcBef>
              <a:buClr>
                <a:schemeClr val="hlink"/>
              </a:buClr>
              <a:buSzPct val="50000"/>
            </a:pPr>
            <a:endParaRPr lang="en-US" sz="2400" b="1" smtClean="0">
              <a:cs typeface="Times New Roman" pitchFamily="18" charset="0"/>
            </a:endParaRPr>
          </a:p>
          <a:p>
            <a:pPr marL="342900" indent="-342900">
              <a:lnSpc>
                <a:spcPct val="80000"/>
              </a:lnSpc>
              <a:spcBef>
                <a:spcPct val="20000"/>
              </a:spcBef>
              <a:buClr>
                <a:schemeClr val="hlink"/>
              </a:buClr>
              <a:buSzPct val="50000"/>
            </a:pPr>
            <a:endParaRPr lang="en-US" sz="2400" b="1" smtClean="0">
              <a:cs typeface="Times New Roman" pitchFamily="18" charset="0"/>
            </a:endParaRPr>
          </a:p>
          <a:p>
            <a:endParaRPr lang="en-US" sz="2400" b="1" smtClean="0">
              <a:cs typeface="Times New Roman" pitchFamily="18" charset="0"/>
            </a:endParaRPr>
          </a:p>
          <a:p>
            <a:endParaRPr lang="en-US" sz="2400"/>
          </a:p>
        </p:txBody>
      </p:sp>
      <p:pic>
        <p:nvPicPr>
          <p:cNvPr id="137222" name="Picture 6" descr="http://www.myheartmakkah.com/wp-content/uploads/2012/12/Muhammad-PBUH-Names-Wallpapers.jpg"/>
          <p:cNvPicPr>
            <a:picLocks noChangeAspect="1" noChangeArrowheads="1"/>
          </p:cNvPicPr>
          <p:nvPr/>
        </p:nvPicPr>
        <p:blipFill>
          <a:blip r:embed="rId2" cstate="print"/>
          <a:srcRect/>
          <a:stretch>
            <a:fillRect/>
          </a:stretch>
        </p:blipFill>
        <p:spPr bwMode="auto">
          <a:xfrm>
            <a:off x="5486400" y="1752600"/>
            <a:ext cx="3581400" cy="4343400"/>
          </a:xfrm>
          <a:prstGeom prst="rect">
            <a:avLst/>
          </a:prstGeom>
          <a:noFill/>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C91BCE-F812-4952-A23B-44D6EE9BB165}" type="slidenum">
              <a:rPr lang="en-US" smtClean="0"/>
              <a:pPr/>
              <a:t>51</a:t>
            </a:fld>
            <a:endParaRPr lang="en-US"/>
          </a:p>
        </p:txBody>
      </p:sp>
      <p:sp>
        <p:nvSpPr>
          <p:cNvPr id="2" name="Title 1"/>
          <p:cNvSpPr>
            <a:spLocks noGrp="1"/>
          </p:cNvSpPr>
          <p:nvPr>
            <p:ph type="title" idx="4294967295"/>
          </p:nvPr>
        </p:nvSpPr>
        <p:spPr>
          <a:xfrm>
            <a:off x="0" y="0"/>
            <a:ext cx="9144000" cy="1417638"/>
          </a:xfrm>
        </p:spPr>
        <p:txBody>
          <a:bodyPr>
            <a:noAutofit/>
            <a:scene3d>
              <a:camera prst="orthographicFront"/>
              <a:lightRig rig="soft" dir="t">
                <a:rot lat="0" lon="0" rev="16800000"/>
              </a:lightRig>
            </a:scene3d>
            <a:sp3d prstMaterial="softEdge">
              <a:bevelT w="38100" h="38100"/>
            </a:sp3d>
          </a:bodyPr>
          <a:lstStyle/>
          <a:p>
            <a:pPr algn="ctr" eaLnBrk="1" fontAlgn="auto" hangingPunct="1">
              <a:spcAft>
                <a:spcPts val="0"/>
              </a:spcAft>
              <a:defRPr/>
            </a:pPr>
            <a:r>
              <a:rPr lang="en-GB" sz="4000" b="1" smtClean="0">
                <a:ln w="6350">
                  <a:noFill/>
                </a:ln>
                <a:solidFill>
                  <a:srgbClr val="FF0000"/>
                </a:solidFill>
                <a:effectLst>
                  <a:outerShdw blurRad="114300" dist="101600" dir="2700000" algn="tl" rotWithShape="0">
                    <a:srgbClr val="000000">
                      <a:alpha val="40000"/>
                    </a:srgbClr>
                  </a:outerShdw>
                </a:effectLst>
              </a:rPr>
              <a:t>Ap k karne k kam?</a:t>
            </a:r>
            <a:br>
              <a:rPr lang="en-GB" sz="4000" b="1" smtClean="0">
                <a:ln w="6350">
                  <a:noFill/>
                </a:ln>
                <a:solidFill>
                  <a:srgbClr val="FF0000"/>
                </a:solidFill>
                <a:effectLst>
                  <a:outerShdw blurRad="114300" dist="101600" dir="2700000" algn="tl" rotWithShape="0">
                    <a:srgbClr val="000000">
                      <a:alpha val="40000"/>
                    </a:srgbClr>
                  </a:outerShdw>
                </a:effectLst>
              </a:rPr>
            </a:br>
            <a:r>
              <a:rPr lang="en-GB" sz="4000" b="1" smtClean="0">
                <a:ln w="6350">
                  <a:noFill/>
                </a:ln>
                <a:solidFill>
                  <a:srgbClr val="FF0000"/>
                </a:solidFill>
                <a:effectLst>
                  <a:outerShdw blurRad="114300" dist="101600" dir="2700000" algn="tl" rotWithShape="0">
                    <a:srgbClr val="000000">
                      <a:alpha val="40000"/>
                    </a:srgbClr>
                  </a:outerShdw>
                </a:effectLst>
              </a:rPr>
              <a:t>short Activitiy</a:t>
            </a:r>
            <a:endParaRPr lang="en-GB" sz="4000" b="1" kern="1200">
              <a:ln w="6350">
                <a:noFill/>
              </a:ln>
              <a:solidFill>
                <a:srgbClr val="FF0000"/>
              </a:solidFill>
              <a:effectLst>
                <a:outerShdw blurRad="114300" dist="101600" dir="2700000" algn="tl" rotWithShape="0">
                  <a:srgbClr val="000000">
                    <a:alpha val="40000"/>
                  </a:srgbClr>
                </a:outerShdw>
              </a:effectLst>
            </a:endParaRPr>
          </a:p>
        </p:txBody>
      </p:sp>
      <p:sp>
        <p:nvSpPr>
          <p:cNvPr id="12291" name="Content Placeholder 2"/>
          <p:cNvSpPr>
            <a:spLocks noGrp="1"/>
          </p:cNvSpPr>
          <p:nvPr>
            <p:ph idx="4294967295"/>
          </p:nvPr>
        </p:nvSpPr>
        <p:spPr>
          <a:xfrm>
            <a:off x="0" y="1600200"/>
            <a:ext cx="8229600" cy="4525963"/>
          </a:xfrm>
        </p:spPr>
        <p:txBody>
          <a:bodyPr>
            <a:normAutofit/>
          </a:bodyPr>
          <a:lstStyle/>
          <a:p>
            <a:pPr marL="514350" indent="-514350">
              <a:buFont typeface="+mj-lt"/>
              <a:buAutoNum type="arabicParenR"/>
            </a:pPr>
            <a:r>
              <a:rPr lang="en-GB" sz="2800" smtClean="0">
                <a:solidFill>
                  <a:srgbClr val="002060"/>
                </a:solidFill>
              </a:rPr>
              <a:t>What have you learnt about the life of prophet pbuh.just discuss among yourselves?</a:t>
            </a:r>
          </a:p>
          <a:p>
            <a:pPr marL="514350" indent="-514350">
              <a:buFont typeface="+mj-lt"/>
              <a:buAutoNum type="arabicParenR"/>
            </a:pPr>
            <a:r>
              <a:rPr lang="en-GB" sz="2800" smtClean="0">
                <a:solidFill>
                  <a:srgbClr val="002060"/>
                </a:solidFill>
              </a:rPr>
              <a:t>Recall few glimps of Makki period?</a:t>
            </a:r>
          </a:p>
          <a:p>
            <a:pPr marL="514350" indent="-514350">
              <a:buFont typeface="+mj-lt"/>
              <a:buAutoNum type="arabicParenR"/>
            </a:pPr>
            <a:r>
              <a:rPr lang="en-GB" sz="2800" smtClean="0">
                <a:solidFill>
                  <a:srgbClr val="002060"/>
                </a:solidFill>
              </a:rPr>
              <a:t>Recall few glimps of Madani period?</a:t>
            </a:r>
          </a:p>
          <a:p>
            <a:pPr marL="514350" indent="-514350">
              <a:buFont typeface="+mj-lt"/>
              <a:buAutoNum type="arabicParenR"/>
            </a:pPr>
            <a:r>
              <a:rPr lang="en-GB" sz="2800" smtClean="0">
                <a:solidFill>
                  <a:srgbClr val="002060"/>
                </a:solidFill>
              </a:rPr>
              <a:t>What is the best quote saying in slides about prophet pbuh by the intellectuals of the world in your vision?</a:t>
            </a:r>
          </a:p>
          <a:p>
            <a:pPr marL="514350" indent="-514350">
              <a:buFont typeface="+mj-lt"/>
              <a:buAutoNum type="arabicParenR"/>
            </a:pPr>
            <a:endParaRPr lang="en-GB" sz="2800" smtClean="0">
              <a:solidFill>
                <a:srgbClr val="002060"/>
              </a:solidFill>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descr="http://4.bp.blogspot.com/-GWJDZjVu7HE/TVwHhY4NU3I/AAAAAAAAAAM/EDO4Hqu7ekw/s1600/terimakasih.jpg"/>
          <p:cNvPicPr>
            <a:picLocks noChangeAspect="1" noChangeArrowheads="1"/>
          </p:cNvPicPr>
          <p:nvPr/>
        </p:nvPicPr>
        <p:blipFill>
          <a:blip r:embed="rId2" cstate="print"/>
          <a:srcRect/>
          <a:stretch>
            <a:fillRect/>
          </a:stretch>
        </p:blipFill>
        <p:spPr bwMode="auto">
          <a:xfrm>
            <a:off x="1" y="0"/>
            <a:ext cx="9144000" cy="6858000"/>
          </a:xfrm>
          <a:prstGeom prst="rect">
            <a:avLst/>
          </a:prstGeom>
          <a:noFill/>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20" name="Picture 4" descr="http://www.geocities.ws/sajjadkhalid/images/Gallery/AnwerHusainYaSahibalJamal.gif"/>
          <p:cNvPicPr>
            <a:picLocks noChangeAspect="1" noChangeArrowheads="1"/>
          </p:cNvPicPr>
          <p:nvPr/>
        </p:nvPicPr>
        <p:blipFill>
          <a:blip r:embed="rId2" cstate="print"/>
          <a:srcRect b="4488"/>
          <a:stretch>
            <a:fillRect/>
          </a:stretch>
        </p:blipFill>
        <p:spPr bwMode="auto">
          <a:xfrm>
            <a:off x="0" y="0"/>
            <a:ext cx="9144000" cy="6858000"/>
          </a:xfrm>
          <a:prstGeom prst="rect">
            <a:avLst/>
          </a:prstGeom>
          <a:noFill/>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04800"/>
            <a:ext cx="7772400" cy="914400"/>
          </a:xfrm>
        </p:spPr>
        <p:txBody>
          <a:bodyPr>
            <a:scene3d>
              <a:camera prst="orthographicFront"/>
              <a:lightRig rig="threePt" dir="t"/>
            </a:scene3d>
            <a:sp3d extrusionH="57150">
              <a:bevelT w="38100" h="38100" prst="slope"/>
            </a:sp3d>
          </a:bodyPr>
          <a:lstStyle/>
          <a:p>
            <a:r>
              <a:rPr lang="en-US" sz="5400" b="1" u="sng" smtClean="0">
                <a:ln>
                  <a:solidFill>
                    <a:srgbClr val="FFFF00"/>
                  </a:solidFill>
                </a:ln>
                <a:solidFill>
                  <a:schemeClr val="accent6">
                    <a:lumMod val="75000"/>
                  </a:schemeClr>
                </a:solidFill>
                <a:effectLst>
                  <a:outerShdw blurRad="38100" dist="38100" dir="2700000" algn="tl">
                    <a:srgbClr val="000000">
                      <a:alpha val="43137"/>
                    </a:srgbClr>
                  </a:outerShdw>
                </a:effectLst>
                <a:latin typeface="Rockwell" pitchFamily="18" charset="0"/>
              </a:rPr>
              <a:t>Main out Lines</a:t>
            </a:r>
            <a:endParaRPr lang="en-US" sz="5400" b="1" u="sng">
              <a:ln>
                <a:solidFill>
                  <a:srgbClr val="FFFF00"/>
                </a:solidFill>
              </a:ln>
              <a:solidFill>
                <a:schemeClr val="accent6">
                  <a:lumMod val="75000"/>
                </a:schemeClr>
              </a:solidFill>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2"/>
          </p:nvPr>
        </p:nvSpPr>
        <p:spPr/>
        <p:txBody>
          <a:bodyPr>
            <a:normAutofit/>
          </a:bodyPr>
          <a:lstStyle/>
          <a:p>
            <a:fld id="{78C91BCE-F812-4952-A23B-44D6EE9BB165}" type="slidenum">
              <a:rPr lang="en-US" smtClean="0"/>
              <a:pPr/>
              <a:t>7</a:t>
            </a:fld>
            <a:endParaRPr lang="en-US"/>
          </a:p>
        </p:txBody>
      </p:sp>
      <p:sp>
        <p:nvSpPr>
          <p:cNvPr id="25602" name="AutoShape 2" descr="data:image/jpeg;base64,/9j/4AAQSkZJRgABAQAAAQABAAD/2wCEAAkGBw8QEg8QDw8NDQ8PDw8PDQwMDQ8NDQ8PFBEWFhQRFBQYHDQgGBolGxQUIT0iJikuLi4uFx8zODMsNygyLysBCgoKDg0OGhAQFiskHCQsLCwsLzc3LC83LSwsLCwrLCwrLCwtNzMtLCwsLCwrLCw0LS80LCwsLCwsLCssLywyMP/AABEIAPUAzQMBIgACEQEDEQH/xAAcAAACAgMBAQAAAAAAAAAAAAAAAQIEAwUGBwj/xAA4EAACAQMDAgQEBAQGAwEAAAAAAQIDBBESITEFQRMiUWEGMnGBI0JisQeRwdEUUnKh4fBDU6Iz/8QAGQEBAAMBAQAAAAAAAAAAAAAAAAECAwQF/8QAKBEBAAICAgIBAwQDAQAAAAAAAAECAxEhMQQSMiJBgRNRcaFhkbEj/9oADAMBAAIRAxEAPwDxQMiBmiqOR5YkyQAmKTGKQCQDQMBAhpklEDJQp5a9z1z+H1moaduEm/qzzXolvqmm+I7nrfwfHCj7vU/p2O/BTWObOLzL6iIegeNhpfpf7FHq0lOj9Vh/dFf/ABP4jX6GYvG1UmvYzjHqYlzWz7jTxX4ys8Tc0u7UvqcnNHpPxXQUnNf5llfU87uKeG0T5ePU+37u7xr+1IVwJYItnG6EmyKJEcgSbFFjZHIEmxZGyLYE8gLAAIMgwwAiQkiTATYmAJACGwigwAkZaaIQRbs6eWi1K7nRLe9HoY0ru2mz0v4deMv0SSOA6LHL1enB3PSJ6YfU9iK6x6eT51m2o3Oa0/aAunXGYNe7RqbK4zVqP9LDpdxjUv1C2Pifw4bbirTfEcM6vWLf8jgeq0t9S7/ueidaWZS/UjhuoQzqj6cFPIp7Uet4c/S5+RAzzWDDg8iXcMgCQIAyAYBAGQYYBAGRiSBMAGGRpgGkGNsTJERpBklFkBYDAZHFkhqJfttl9SnSRdt1mSXubYY5RLp+lRxFe51VCpiKXsctYPdL0wb51Nn9D2KxuIh5HmczEJ9Pq+eb9hWFXEp/VlXp095kLap55fVmkx2pfH8o/wAQs9WlnDOP6usSz6nV30sxfscv1VZi/Ywy/DTq8P4tBcx3KziW6m5VPHvHL0UAG2GTMIMANMBMMBkAAEDDIEkhsIoCQESTIoBgGAQDEGBxQGansXenrfPoUS/abL6m+H5Inp0PS3ubapPZmo6Y9i/Wn5T2Mc8PMy19sifTp/MY6U/PL6kemy+YwqX4jLb6aeu7W/hsK8spnOXb5Rvqktjn794bMs08I8WNTMNJPZsr1UWrpbleR494509BiYMBYM0hAwQYAEDBA0A0GAQYAnHhkUZJrZe7yQYCYiQgEMaQMCLMkUQSJsQJQ5L1FlKki5b8m+JEuhsOEWbmWxVs+EZLmWzPVrP0uLW77ZumvZmCb87MvT3sV6z85aZ4haPlK7KWxpOpcm2UtjU9SMs3SMUas09fcroszKr5PLyduxGaImSSIGSRgRLAAIRJIAFgBpCAzVuceiS/r/UxslUeW36tkGSAYkNEAAARIaQpEiMeQM0C1bclZFq05N8fas9N9avYLiWxG34FXex6UdOascrdjwVrn5yzZcFW7+YvPRX5SzxZruocF6LKV9wzLJ0V+TSzMFRGep3MU0eZd1MaE0ESTM0oiGIgADEgBgMSAbQsA5ASAkRQ2AiSIokANjpkDLEQJouWa3KSL1mjfF2rbpuKPBGsx0uCNY9H7MI7XrPgq3nJatOCre8l5+KtflJxfBVu+5Yg9jBdmd+lojlpavJiZmrrdmFnmX7dEMLGhzIozSGA2RABiABiAAIjRDJNAMAYgGhsBANGREIE0TCEomwtEUIGxtVwdGHtWzZx4RCqTXYxzO/7Mq9tha8FW85LVrwVbzkvPxUr8kY8GK6MkTHccGdul/u09ytysW7kqHm5O20IyMZlZiZlKTEwQMJAESQAgIokBiRkiYkZEQBsIkWyUQJCE2NEjJEkRQyUMlM2dr2NbSNlaHThVt02CZCbBMhJnbvhlVsrZ7FW7Zmt3sV7plrT9KtY+ooMjW4FFim9mUmeFvu1dwU2XLgpyPPy9toJmOZMjIxSghsjkeQlFjTIyGmQCRJMhIaYEETIRGwETRBEgGTiQRNBCQ0IESM9I2Noa2BsLZnThVt0upkGxRZCDcninF1GsZ0/LHPGqXCOm14rG5lWsctjQlsVK9xFt4ecctJ4/mJ28mvM9XHkjlRTbwvf05I3NpKCzPyJY3cZNLKyuEY38rjUJrinfKUJJ8Yf0CTLdGxbSelVU02p08brbdPOe/HJidnviUnRe21btn67lY8us9tbePP2lp7jkqSL93bzTeMTSeG4/wBnwa+Zje9bdSiaTXuERMBGaEGA2QISJCQ2RAkJMEIgNCYxANAIYEomQhEk2EGNETNRoSk1GMZSlJ4jCMXKcn6JLdskEDYWVOc2oU4TqzfEKacnju36L37G/wCjfBFSWJ3L8GHenCUfEx+ufyw/3fbCOysukRpQnG1oxxFPK0yUZTjhvKacpySy98vZrBhfz6U4rzLavjWtzbiHI23w5pj4l3UjTh/64yxDjOJT/N9I7fq7GW/6jbUoYoytpOCxChF1PNlrOHCOlbZz5lnHOSh1nrterGrQq06MPxMTwpyqxdOb8upyxz6JcdiHwv8AD7u55lKMaNOUXVypynKOG2oxj2wt3lbcZZa1bTHvmt0RkiJ9cUflZsviauvJStbVyllKEaVeo3nd4jr3exYvbbrF5BRdHwqWnSqOYW2tLfeM5a2uOdtjsLS2pUIt0KdKnqVPalFQ15x8s0tTipYeXJ8LnDYXL1Kaqx1xUYxi1rm3CTak87+ZPG+O698c989e6Uj88r1x2ni15efy+C7uPz/4aD962rHu9Kexm6jVsqP4XheeNNx1RsaLy2pKMnKb1Nrbfvj1zjuo2bbjLM4rC0twlLyqUcNNvvq7vv3OS/iLjNomkq3hylVUlipDKjiL/NJN6t5ejx3zOLPbLeK2/ovjjHWZq420rRhJ61Pw2nlQb1J42kllJte5tq9s1BT8tSm3t5aqk4v1co4j24KPS6tOFejOtFSpRmvETgqi08Z0PaWM5x7HoPU3Tfnyq0KsYteHUc87PSuWnnyrEW379x5d/S0cHjbms8vPK9CnniMVus02sZX6W9vuzA7WGMuoqaaWnXGTb93pWUvt9MnW3djRoxnWuNpZbhb8wi2/zL80tl5eFjfjbj7ys6k298yeybzJ+7Yw3m/W9JyxFe9bVpfUxMvXNsqcY75nLLePlS2wl/coyOqJ25taITGJkgTCQkSAQgAhJgABCaZbtrGpU+WO3eT2iivbSxKP1S+mdsnQ9M6rWtpwqU5aZU5ZhLTGpGL9dEtiVbb+zf8Aw/8Aw0uaqjUrNW1J8SqxbrT9qdLl/V4X1O7tPhm2sIpQpuMpLDbxO6mu+upxGO3yRxnD25NX0P8AiLCbTuVoqNKMrqi3KL/1Qe8ef+DsYSo3NPVGUZx7VaL8SCbWnEofl442PK8ictp1fiP6/wBunFNYjdeZc9cpQxOo3htxhSp03Nxa1PPhYcstYz6JJ+pq7/4mp26mqVKdWvJJR8WlWtfDXq5ZUk0uEvV77naSsZRhJwan5XmSTnN84UnjV3ju/wDL9zmviy0pSpUZOKU09EdsTUUm5an33cX9/ct42Kk3iswrnzXrWZh5dVpSk5SlvKUnKT4zJvLf82eifw8lTdlXpy8so1nKpFLTrilGcJSa3bzFxX0awS6P0+zjSUqng+LJzy6rg5RSklHEZbYwpPjdtGD4gvKcoRpWzcU56pqjGVGGMPZtPzNvDzvx24O7P/7T+lWJ77/hz47/AKcfqTMddOhjYT0xqaNc4ShKcZxloxGS3c1t2y8Y4x3KvUriNGMlVnQs5KKUFUSpapNrOiM86sNNvKe2PMjh5W8pfM5PHGZSe2f+EW7L4Rq11KeI0YbPXWypTyttEfzZ9ePczv4cUjd78L08v3nVar3Uvi+hQaVKNO9qqU3KrT10reMX/wDnFa46pSjhbrvFPPZcNdzq3NWc9Mp1Kj1ONKM5cJLCW7wkkt8nbQ+BINLNy9WNUoKhtCCTeW877LjBsegfDStZOsq9WSnDTGlo8ONVNrecc7pNd++64IrlwYazNOZ/PK81yZJj26cx8JfDut1v8XaSlCUYql43iUZKall6cNPDTw39MPJ1HU1a9NpKpOMIVGn4FClDSm+6pL033m3v6+u2651WjYQzOKrXVSOaVqsprPE6j/JH25e/28m6ze1KtWVSs/Frz3w9oU49tl8sVnZd8++XjGO/kW978VafqVxR615spdXv6lxPXUxmWfDpR2jCP9vfv+1CTUPeT5f9F7GavNQzluUpcyfMn/Rexr5TzuztiI1qOmM77ntKU2+THIkQZZBCYxMJAyJIBAJgQGAhgSRs1dKXG3szVoeQhtFPfK2fqnhm26P1+tbSU4SnFr89KThL7riX+xzUK7XO/wC5Yp1UwiaxL2PoHx1Tq4VZeZf+W3eiqvedPv8AVY+rOy/Cu6ePLdU3ht05OFaOHlZit/vjvyfOEZ8PhrdNbNP1T7G/6R8U3Nu09XiJPZtuNVfSff77+5lOCkzuvEntaI1PMPYJfDFu2nTTm8LNGctEm9uPXvw32K8+jU4fNQory5lGW+l5e7ys9vX7dzX9D+P6FxiFZKUsb6sUrj7Pif8Audfb14V1inOFxHD/AAqnlrxTWMLv/JmeSMsfKZmPytSMUzxERP7OUu+h03Fqkoqe2lpSjBRTxJv+3Pv2L1eDm86lJ5xqhl5Sjhf/AFnbPfPODbz6fSb8rlSmtnGo0u2Ix1Yw0uMPBKNpGlJKjHxKzzhrDjSzvt2ct3vvjJna/tGpnbWuP1ncRprqFlGlpc4udRvNO3+Zwy3JSnts92kl29uafW+qxtM6XGtfSXEsSp2q7OSSw5Y4j2/ex1fqittVOi1O5lnxblb+E3zGHrL1keX9Y6m3KVOhLMsvxa/zKDfMYvvP9v22x+PE/Xfpjkyzv0x9/wDFbrV/OVSaUnWuJvVWrVPNob7yfd+kf6bGhuasaae7lKTbcpN65y7tmW7rxpR0pfRPdyfdt/1NJUqOTbby2bzPt/BWkUjX3E5t5b5I5EBKTyRY8kWQAGAgBEkRGgEIAIDAQASQyIEiQJiADPTrtc7/ALlqnWTNdkkmTobVSNv0v4iuaDWmbnFfkqNvH0lyjmYV2udyxTrJ9/sOYVmsT29c6J/EyMtMLpKXb8Z4a/01Vuvub/qHxPDw1C0jKmqizUrSknNr/LGS7e//AFeFxmWLSrPOiNScIT8soxk8YbwV9ab9phE++vWLOm6z1eVRyo0G1BeWrXjy33hT/uc7eXUKUdKS7qMNmn7v2/f9n1C8hTSilHjEYaXx9+32yzQVKjk25PLfLG5vO5XrSMcag6tRyeW8t/8AcGPINkS0hgIRAkJgIAAQEAGhDQCAQBJgIAGAAADEADHkiMkSyGSOQJQsU7hrnf8Aczq7SWU91jC75KGQyQMlSo5Nyk8t8sjkiBKTbEICAAAEAABAMBAADQhoBAAAAAAAAAAAAAAwAAAAJAAAAAAAAgAgAAAAAAAAAAAxAB//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5604" name="AutoShape 4" descr="data:image/jpeg;base64,/9j/4AAQSkZJRgABAQAAAQABAAD/2wCEAAkGBw8QEg8QDw8NDQ8PDw8PDQwMDQ8NDQ8PFBEWFhQRFBQYHDQgGBolGxQUIT0iJikuLi4uFx8zODMsNygyLysBCgoKDg0OGhAQFiskHCQsLCwsLzc3LC83LSwsLCwrLCwrLCwtNzMtLCwsLCwrLCw0LS80LCwsLCwsLCssLywyMP/AABEIAPUAzQMBIgACEQEDEQH/xAAcAAACAgMBAQAAAAAAAAAAAAAAAQIEAwUGBwj/xAA4EAACAQMDAgQEBAQGAwEAAAAAAQIDBBESITEFQRMiUWEGMnGBI0JisQeRwdEUUnKh4fBDU6Iz/8QAGQEBAAMBAQAAAAAAAAAAAAAAAAECAwQF/8QAKBEBAAICAgIBAwQDAQAAAAAAAAECAxEhMQQSMiJBgRNRcaFhkbEj/9oADAMBAAIRAxEAPwDxQMiBmiqOR5YkyQAmKTGKQCQDQMBAhpklEDJQp5a9z1z+H1moaduEm/qzzXolvqmm+I7nrfwfHCj7vU/p2O/BTWObOLzL6iIegeNhpfpf7FHq0lOj9Vh/dFf/ABP4jX6GYvG1UmvYzjHqYlzWz7jTxX4ys8Tc0u7UvqcnNHpPxXQUnNf5llfU87uKeG0T5ePU+37u7xr+1IVwJYItnG6EmyKJEcgSbFFjZHIEmxZGyLYE8gLAAIMgwwAiQkiTATYmAJACGwigwAkZaaIQRbs6eWi1K7nRLe9HoY0ru2mz0v4deMv0SSOA6LHL1enB3PSJ6YfU9iK6x6eT51m2o3Oa0/aAunXGYNe7RqbK4zVqP9LDpdxjUv1C2Pifw4bbirTfEcM6vWLf8jgeq0t9S7/ueidaWZS/UjhuoQzqj6cFPIp7Uet4c/S5+RAzzWDDg8iXcMgCQIAyAYBAGQYYBAGRiSBMAGGRpgGkGNsTJERpBklFkBYDAZHFkhqJfttl9SnSRdt1mSXubYY5RLp+lRxFe51VCpiKXsctYPdL0wb51Nn9D2KxuIh5HmczEJ9Pq+eb9hWFXEp/VlXp095kLap55fVmkx2pfH8o/wAQs9WlnDOP6usSz6nV30sxfscv1VZi/Ywy/DTq8P4tBcx3KziW6m5VPHvHL0UAG2GTMIMANMBMMBkAAEDDIEkhsIoCQESTIoBgGAQDEGBxQGansXenrfPoUS/abL6m+H5Inp0PS3ubapPZmo6Y9i/Wn5T2Mc8PMy19sifTp/MY6U/PL6kemy+YwqX4jLb6aeu7W/hsK8spnOXb5Rvqktjn794bMs08I8WNTMNJPZsr1UWrpbleR494509BiYMBYM0hAwQYAEDBA0A0GAQYAnHhkUZJrZe7yQYCYiQgEMaQMCLMkUQSJsQJQ5L1FlKki5b8m+JEuhsOEWbmWxVs+EZLmWzPVrP0uLW77ZumvZmCb87MvT3sV6z85aZ4haPlK7KWxpOpcm2UtjU9SMs3SMUas09fcroszKr5PLyduxGaImSSIGSRgRLAAIRJIAFgBpCAzVuceiS/r/UxslUeW36tkGSAYkNEAAARIaQpEiMeQM0C1bclZFq05N8fas9N9avYLiWxG34FXex6UdOascrdjwVrn5yzZcFW7+YvPRX5SzxZruocF6LKV9wzLJ0V+TSzMFRGep3MU0eZd1MaE0ESTM0oiGIgADEgBgMSAbQsA5ASAkRQ2AiSIokANjpkDLEQJouWa3KSL1mjfF2rbpuKPBGsx0uCNY9H7MI7XrPgq3nJatOCre8l5+KtflJxfBVu+5Yg9jBdmd+lojlpavJiZmrrdmFnmX7dEMLGhzIozSGA2RABiABiAAIjRDJNAMAYgGhsBANGREIE0TCEomwtEUIGxtVwdGHtWzZx4RCqTXYxzO/7Mq9tha8FW85LVrwVbzkvPxUr8kY8GK6MkTHccGdul/u09ytysW7kqHm5O20IyMZlZiZlKTEwQMJAESQAgIokBiRkiYkZEQBsIkWyUQJCE2NEjJEkRQyUMlM2dr2NbSNlaHThVt02CZCbBMhJnbvhlVsrZ7FW7Zmt3sV7plrT9KtY+ooMjW4FFim9mUmeFvu1dwU2XLgpyPPy9toJmOZMjIxSghsjkeQlFjTIyGmQCRJMhIaYEETIRGwETRBEgGTiQRNBCQ0IESM9I2Noa2BsLZnThVt0upkGxRZCDcninF1GsZ0/LHPGqXCOm14rG5lWsctjQlsVK9xFt4ecctJ4/mJ28mvM9XHkjlRTbwvf05I3NpKCzPyJY3cZNLKyuEY38rjUJrinfKUJJ8Yf0CTLdGxbSelVU02p08brbdPOe/HJidnviUnRe21btn67lY8us9tbePP2lp7jkqSL93bzTeMTSeG4/wBnwa+Zje9bdSiaTXuERMBGaEGA2QISJCQ2RAkJMEIgNCYxANAIYEomQhEk2EGNETNRoSk1GMZSlJ4jCMXKcn6JLdskEDYWVOc2oU4TqzfEKacnju36L37G/wCjfBFSWJ3L8GHenCUfEx+ufyw/3fbCOysukRpQnG1oxxFPK0yUZTjhvKacpySy98vZrBhfz6U4rzLavjWtzbiHI23w5pj4l3UjTh/64yxDjOJT/N9I7fq7GW/6jbUoYoytpOCxChF1PNlrOHCOlbZz5lnHOSh1nrterGrQq06MPxMTwpyqxdOb8upyxz6JcdiHwv8AD7u55lKMaNOUXVypynKOG2oxj2wt3lbcZZa1bTHvmt0RkiJ9cUflZsviauvJStbVyllKEaVeo3nd4jr3exYvbbrF5BRdHwqWnSqOYW2tLfeM5a2uOdtjsLS2pUIt0KdKnqVPalFQ15x8s0tTipYeXJ8LnDYXL1Kaqx1xUYxi1rm3CTak87+ZPG+O698c989e6Uj88r1x2ni15efy+C7uPz/4aD962rHu9Kexm6jVsqP4XheeNNx1RsaLy2pKMnKb1Nrbfvj1zjuo2bbjLM4rC0twlLyqUcNNvvq7vv3OS/iLjNomkq3hylVUlipDKjiL/NJN6t5ejx3zOLPbLeK2/ovjjHWZq420rRhJ61Pw2nlQb1J42kllJte5tq9s1BT8tSm3t5aqk4v1co4j24KPS6tOFejOtFSpRmvETgqi08Z0PaWM5x7HoPU3Tfnyq0KsYteHUc87PSuWnnyrEW379x5d/S0cHjbms8vPK9CnniMVus02sZX6W9vuzA7WGMuoqaaWnXGTb93pWUvt9MnW3djRoxnWuNpZbhb8wi2/zL80tl5eFjfjbj7ys6k298yeybzJ+7Yw3m/W9JyxFe9bVpfUxMvXNsqcY75nLLePlS2wl/coyOqJ25taITGJkgTCQkSAQgAhJgABCaZbtrGpU+WO3eT2iivbSxKP1S+mdsnQ9M6rWtpwqU5aZU5ZhLTGpGL9dEtiVbb+zf8Aw/8Aw0uaqjUrNW1J8SqxbrT9qdLl/V4X1O7tPhm2sIpQpuMpLDbxO6mu+upxGO3yRxnD25NX0P8AiLCbTuVoqNKMrqi3KL/1Qe8ef+DsYSo3NPVGUZx7VaL8SCbWnEofl442PK8ictp1fiP6/wBunFNYjdeZc9cpQxOo3htxhSp03Nxa1PPhYcstYz6JJ+pq7/4mp26mqVKdWvJJR8WlWtfDXq5ZUk0uEvV77naSsZRhJwan5XmSTnN84UnjV3ju/wDL9zmviy0pSpUZOKU09EdsTUUm5an33cX9/ct42Kk3iswrnzXrWZh5dVpSk5SlvKUnKT4zJvLf82eifw8lTdlXpy8so1nKpFLTrilGcJSa3bzFxX0awS6P0+zjSUqng+LJzy6rg5RSklHEZbYwpPjdtGD4gvKcoRpWzcU56pqjGVGGMPZtPzNvDzvx24O7P/7T+lWJ77/hz47/AKcfqTMddOhjYT0xqaNc4ShKcZxloxGS3c1t2y8Y4x3KvUriNGMlVnQs5KKUFUSpapNrOiM86sNNvKe2PMjh5W8pfM5PHGZSe2f+EW7L4Rq11KeI0YbPXWypTyttEfzZ9ePczv4cUjd78L08v3nVar3Uvi+hQaVKNO9qqU3KrT10reMX/wDnFa46pSjhbrvFPPZcNdzq3NWc9Mp1Kj1ONKM5cJLCW7wkkt8nbQ+BINLNy9WNUoKhtCCTeW877LjBsegfDStZOsq9WSnDTGlo8ONVNrecc7pNd++64IrlwYazNOZ/PK81yZJj26cx8JfDut1v8XaSlCUYql43iUZKall6cNPDTw39MPJ1HU1a9NpKpOMIVGn4FClDSm+6pL033m3v6+u2651WjYQzOKrXVSOaVqsprPE6j/JH25e/28m6ze1KtWVSs/Frz3w9oU49tl8sVnZd8++XjGO/kW978VafqVxR615spdXv6lxPXUxmWfDpR2jCP9vfv+1CTUPeT5f9F7GavNQzluUpcyfMn/Rexr5TzuztiI1qOmM77ntKU2+THIkQZZBCYxMJAyJIBAJgQGAhgSRs1dKXG3szVoeQhtFPfK2fqnhm26P1+tbSU4SnFr89KThL7riX+xzUK7XO/wC5Yp1UwiaxL2PoHx1Tq4VZeZf+W3eiqvedPv8AVY+rOy/Cu6ePLdU3ht05OFaOHlZit/vjvyfOEZ8PhrdNbNP1T7G/6R8U3Nu09XiJPZtuNVfSff77+5lOCkzuvEntaI1PMPYJfDFu2nTTm8LNGctEm9uPXvw32K8+jU4fNQory5lGW+l5e7ys9vX7dzX9D+P6FxiFZKUsb6sUrj7Pif8Audfb14V1inOFxHD/AAqnlrxTWMLv/JmeSMsfKZmPytSMUzxERP7OUu+h03Fqkoqe2lpSjBRTxJv+3Pv2L1eDm86lJ5xqhl5Sjhf/AFnbPfPODbz6fSb8rlSmtnGo0u2Ix1Yw0uMPBKNpGlJKjHxKzzhrDjSzvt2ct3vvjJna/tGpnbWuP1ncRprqFlGlpc4udRvNO3+Zwy3JSnts92kl29uafW+qxtM6XGtfSXEsSp2q7OSSw5Y4j2/ex1fqittVOi1O5lnxblb+E3zGHrL1keX9Y6m3KVOhLMsvxa/zKDfMYvvP9v22x+PE/Xfpjkyzv0x9/wDFbrV/OVSaUnWuJvVWrVPNob7yfd+kf6bGhuasaae7lKTbcpN65y7tmW7rxpR0pfRPdyfdt/1NJUqOTbby2bzPt/BWkUjX3E5t5b5I5EBKTyRY8kWQAGAgBEkRGgEIAIDAQASQyIEiQJiADPTrtc7/ALlqnWTNdkkmTobVSNv0v4iuaDWmbnFfkqNvH0lyjmYV2udyxTrJ9/sOYVmsT29c6J/EyMtMLpKXb8Z4a/01Vuvub/qHxPDw1C0jKmqizUrSknNr/LGS7e//AFeFxmWLSrPOiNScIT8soxk8YbwV9ab9phE++vWLOm6z1eVRyo0G1BeWrXjy33hT/uc7eXUKUdKS7qMNmn7v2/f9n1C8hTSilHjEYaXx9+32yzQVKjk25PLfLG5vO5XrSMcag6tRyeW8t/8AcGPINkS0hgIRAkJgIAAQEAGhDQCAQBJgIAGAAADEADHkiMkSyGSOQJQsU7hrnf8Aczq7SWU91jC75KGQyQMlSo5Nyk8t8sjkiBKTbEICAAAEAABAMBAADQhoBAAAAAAAAAAAAAAwAAAAJAAAAAAAAgAgAAAAAAAAAAAxAB//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5606" name="AutoShape 6" descr="data:image/jpeg;base64,/9j/4AAQSkZJRgABAQAAAQABAAD/2wCEAAkGBw8QEg8QDw8NDQ8PDw8PDQwMDQ8NDQ8PFBEWFhQRFBQYHDQgGBolGxQUIT0iJikuLi4uFx8zODMsNygyLysBCgoKDg0OGhAQFiskHCQsLCwsLzc3LC83LSwsLCwrLCwrLCwtNzMtLCwsLCwrLCw0LS80LCwsLCwsLCssLywyMP/AABEIAPUAzQMBIgACEQEDEQH/xAAcAAACAgMBAQAAAAAAAAAAAAAAAQIEAwUGBwj/xAA4EAACAQMDAgQEBAQGAwEAAAAAAQIDBBESITEFQRMiUWEGMnGBI0JisQeRwdEUUnKh4fBDU6Iz/8QAGQEBAAMBAQAAAAAAAAAAAAAAAAECAwQF/8QAKBEBAAICAgIBAwQDAQAAAAAAAAECAxEhMQQSMiJBgRNRcaFhkbEj/9oADAMBAAIRAxEAPwDxQMiBmiqOR5YkyQAmKTGKQCQDQMBAhpklEDJQp5a9z1z+H1moaduEm/qzzXolvqmm+I7nrfwfHCj7vU/p2O/BTWObOLzL6iIegeNhpfpf7FHq0lOj9Vh/dFf/ABP4jX6GYvG1UmvYzjHqYlzWz7jTxX4ys8Tc0u7UvqcnNHpPxXQUnNf5llfU87uKeG0T5ePU+37u7xr+1IVwJYItnG6EmyKJEcgSbFFjZHIEmxZGyLYE8gLAAIMgwwAiQkiTATYmAJACGwigwAkZaaIQRbs6eWi1K7nRLe9HoY0ru2mz0v4deMv0SSOA6LHL1enB3PSJ6YfU9iK6x6eT51m2o3Oa0/aAunXGYNe7RqbK4zVqP9LDpdxjUv1C2Pifw4bbirTfEcM6vWLf8jgeq0t9S7/ueidaWZS/UjhuoQzqj6cFPIp7Uet4c/S5+RAzzWDDg8iXcMgCQIAyAYBAGQYYBAGRiSBMAGGRpgGkGNsTJERpBklFkBYDAZHFkhqJfttl9SnSRdt1mSXubYY5RLp+lRxFe51VCpiKXsctYPdL0wb51Nn9D2KxuIh5HmczEJ9Pq+eb9hWFXEp/VlXp095kLap55fVmkx2pfH8o/wAQs9WlnDOP6usSz6nV30sxfscv1VZi/Ywy/DTq8P4tBcx3KziW6m5VPHvHL0UAG2GTMIMANMBMMBkAAEDDIEkhsIoCQESTIoBgGAQDEGBxQGansXenrfPoUS/abL6m+H5Inp0PS3ubapPZmo6Y9i/Wn5T2Mc8PMy19sifTp/MY6U/PL6kemy+YwqX4jLb6aeu7W/hsK8spnOXb5Rvqktjn794bMs08I8WNTMNJPZsr1UWrpbleR494509BiYMBYM0hAwQYAEDBA0A0GAQYAnHhkUZJrZe7yQYCYiQgEMaQMCLMkUQSJsQJQ5L1FlKki5b8m+JEuhsOEWbmWxVs+EZLmWzPVrP0uLW77ZumvZmCb87MvT3sV6z85aZ4haPlK7KWxpOpcm2UtjU9SMs3SMUas09fcroszKr5PLyduxGaImSSIGSRgRLAAIRJIAFgBpCAzVuceiS/r/UxslUeW36tkGSAYkNEAAARIaQpEiMeQM0C1bclZFq05N8fas9N9avYLiWxG34FXex6UdOascrdjwVrn5yzZcFW7+YvPRX5SzxZruocF6LKV9wzLJ0V+TSzMFRGep3MU0eZd1MaE0ESTM0oiGIgADEgBgMSAbQsA5ASAkRQ2AiSIokANjpkDLEQJouWa3KSL1mjfF2rbpuKPBGsx0uCNY9H7MI7XrPgq3nJatOCre8l5+KtflJxfBVu+5Yg9jBdmd+lojlpavJiZmrrdmFnmX7dEMLGhzIozSGA2RABiABiAAIjRDJNAMAYgGhsBANGREIE0TCEomwtEUIGxtVwdGHtWzZx4RCqTXYxzO/7Mq9tha8FW85LVrwVbzkvPxUr8kY8GK6MkTHccGdul/u09ytysW7kqHm5O20IyMZlZiZlKTEwQMJAESQAgIokBiRkiYkZEQBsIkWyUQJCE2NEjJEkRQyUMlM2dr2NbSNlaHThVt02CZCbBMhJnbvhlVsrZ7FW7Zmt3sV7plrT9KtY+ooMjW4FFim9mUmeFvu1dwU2XLgpyPPy9toJmOZMjIxSghsjkeQlFjTIyGmQCRJMhIaYEETIRGwETRBEgGTiQRNBCQ0IESM9I2Noa2BsLZnThVt0upkGxRZCDcninF1GsZ0/LHPGqXCOm14rG5lWsctjQlsVK9xFt4ecctJ4/mJ28mvM9XHkjlRTbwvf05I3NpKCzPyJY3cZNLKyuEY38rjUJrinfKUJJ8Yf0CTLdGxbSelVU02p08brbdPOe/HJidnviUnRe21btn67lY8us9tbePP2lp7jkqSL93bzTeMTSeG4/wBnwa+Zje9bdSiaTXuERMBGaEGA2QISJCQ2RAkJMEIgNCYxANAIYEomQhEk2EGNETNRoSk1GMZSlJ4jCMXKcn6JLdskEDYWVOc2oU4TqzfEKacnju36L37G/wCjfBFSWJ3L8GHenCUfEx+ufyw/3fbCOysukRpQnG1oxxFPK0yUZTjhvKacpySy98vZrBhfz6U4rzLavjWtzbiHI23w5pj4l3UjTh/64yxDjOJT/N9I7fq7GW/6jbUoYoytpOCxChF1PNlrOHCOlbZz5lnHOSh1nrterGrQq06MPxMTwpyqxdOb8upyxz6JcdiHwv8AD7u55lKMaNOUXVypynKOG2oxj2wt3lbcZZa1bTHvmt0RkiJ9cUflZsviauvJStbVyllKEaVeo3nd4jr3exYvbbrF5BRdHwqWnSqOYW2tLfeM5a2uOdtjsLS2pUIt0KdKnqVPalFQ15x8s0tTipYeXJ8LnDYXL1Kaqx1xUYxi1rm3CTak87+ZPG+O698c989e6Uj88r1x2ni15efy+C7uPz/4aD962rHu9Kexm6jVsqP4XheeNNx1RsaLy2pKMnKb1Nrbfvj1zjuo2bbjLM4rC0twlLyqUcNNvvq7vv3OS/iLjNomkq3hylVUlipDKjiL/NJN6t5ejx3zOLPbLeK2/ovjjHWZq420rRhJ61Pw2nlQb1J42kllJte5tq9s1BT8tSm3t5aqk4v1co4j24KPS6tOFejOtFSpRmvETgqi08Z0PaWM5x7HoPU3Tfnyq0KsYteHUc87PSuWnnyrEW379x5d/S0cHjbms8vPK9CnniMVus02sZX6W9vuzA7WGMuoqaaWnXGTb93pWUvt9MnW3djRoxnWuNpZbhb8wi2/zL80tl5eFjfjbj7ys6k298yeybzJ+7Yw3m/W9JyxFe9bVpfUxMvXNsqcY75nLLePlS2wl/coyOqJ25taITGJkgTCQkSAQgAhJgABCaZbtrGpU+WO3eT2iivbSxKP1S+mdsnQ9M6rWtpwqU5aZU5ZhLTGpGL9dEtiVbb+zf8Aw/8Aw0uaqjUrNW1J8SqxbrT9qdLl/V4X1O7tPhm2sIpQpuMpLDbxO6mu+upxGO3yRxnD25NX0P8AiLCbTuVoqNKMrqi3KL/1Qe8ef+DsYSo3NPVGUZx7VaL8SCbWnEofl442PK8ictp1fiP6/wBunFNYjdeZc9cpQxOo3htxhSp03Nxa1PPhYcstYz6JJ+pq7/4mp26mqVKdWvJJR8WlWtfDXq5ZUk0uEvV77naSsZRhJwan5XmSTnN84UnjV3ju/wDL9zmviy0pSpUZOKU09EdsTUUm5an33cX9/ct42Kk3iswrnzXrWZh5dVpSk5SlvKUnKT4zJvLf82eifw8lTdlXpy8so1nKpFLTrilGcJSa3bzFxX0awS6P0+zjSUqng+LJzy6rg5RSklHEZbYwpPjdtGD4gvKcoRpWzcU56pqjGVGGMPZtPzNvDzvx24O7P/7T+lWJ77/hz47/AKcfqTMddOhjYT0xqaNc4ShKcZxloxGS3c1t2y8Y4x3KvUriNGMlVnQs5KKUFUSpapNrOiM86sNNvKe2PMjh5W8pfM5PHGZSe2f+EW7L4Rq11KeI0YbPXWypTyttEfzZ9ePczv4cUjd78L08v3nVar3Uvi+hQaVKNO9qqU3KrT10reMX/wDnFa46pSjhbrvFPPZcNdzq3NWc9Mp1Kj1ONKM5cJLCW7wkkt8nbQ+BINLNy9WNUoKhtCCTeW877LjBsegfDStZOsq9WSnDTGlo8ONVNrecc7pNd++64IrlwYazNOZ/PK81yZJj26cx8JfDut1v8XaSlCUYql43iUZKall6cNPDTw39MPJ1HU1a9NpKpOMIVGn4FClDSm+6pL033m3v6+u2651WjYQzOKrXVSOaVqsprPE6j/JH25e/28m6ze1KtWVSs/Frz3w9oU49tl8sVnZd8++XjGO/kW978VafqVxR615spdXv6lxPXUxmWfDpR2jCP9vfv+1CTUPeT5f9F7GavNQzluUpcyfMn/Rexr5TzuztiI1qOmM77ntKU2+THIkQZZBCYxMJAyJIBAJgQGAhgSRs1dKXG3szVoeQhtFPfK2fqnhm26P1+tbSU4SnFr89KThL7riX+xzUK7XO/wC5Yp1UwiaxL2PoHx1Tq4VZeZf+W3eiqvedPv8AVY+rOy/Cu6ePLdU3ht05OFaOHlZit/vjvyfOEZ8PhrdNbNP1T7G/6R8U3Nu09XiJPZtuNVfSff77+5lOCkzuvEntaI1PMPYJfDFu2nTTm8LNGctEm9uPXvw32K8+jU4fNQory5lGW+l5e7ys9vX7dzX9D+P6FxiFZKUsb6sUrj7Pif8Audfb14V1inOFxHD/AAqnlrxTWMLv/JmeSMsfKZmPytSMUzxERP7OUu+h03Fqkoqe2lpSjBRTxJv+3Pv2L1eDm86lJ5xqhl5Sjhf/AFnbPfPODbz6fSb8rlSmtnGo0u2Ix1Yw0uMPBKNpGlJKjHxKzzhrDjSzvt2ct3vvjJna/tGpnbWuP1ncRprqFlGlpc4udRvNO3+Zwy3JSnts92kl29uafW+qxtM6XGtfSXEsSp2q7OSSw5Y4j2/ex1fqittVOi1O5lnxblb+E3zGHrL1keX9Y6m3KVOhLMsvxa/zKDfMYvvP9v22x+PE/Xfpjkyzv0x9/wDFbrV/OVSaUnWuJvVWrVPNob7yfd+kf6bGhuasaae7lKTbcpN65y7tmW7rxpR0pfRPdyfdt/1NJUqOTbby2bzPt/BWkUjX3E5t5b5I5EBKTyRY8kWQAGAgBEkRGgEIAIDAQASQyIEiQJiADPTrtc7/ALlqnWTNdkkmTobVSNv0v4iuaDWmbnFfkqNvH0lyjmYV2udyxTrJ9/sOYVmsT29c6J/EyMtMLpKXb8Z4a/01Vuvub/qHxPDw1C0jKmqizUrSknNr/LGS7e//AFeFxmWLSrPOiNScIT8soxk8YbwV9ab9phE++vWLOm6z1eVRyo0G1BeWrXjy33hT/uc7eXUKUdKS7qMNmn7v2/f9n1C8hTSilHjEYaXx9+32yzQVKjk25PLfLG5vO5XrSMcag6tRyeW8t/8AcGPINkS0hgIRAkJgIAAQEAGhDQCAQBJgIAGAAADEADHkiMkSyGSOQJQsU7hrnf8Aczq7SWU91jC75KGQyQMlSo5Nyk8t8sjkiBKTbEICAAAEAABAMBAADQhoBAAAAAAAAAAAAAAwAAAAJAAAAAAAAgAgAAAAAAAAAAAxAB//2Q=="/>
          <p:cNvSpPr>
            <a:spLocks noChangeAspect="1" noChangeArrowheads="1"/>
          </p:cNvSpPr>
          <p:nvPr/>
        </p:nvSpPr>
        <p:spPr bwMode="auto">
          <a:xfrm>
            <a:off x="155575" y="-1919288"/>
            <a:ext cx="3352800" cy="4010026"/>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5608" name="AutoShape 8" descr="data:image/jpeg;base64,/9j/4AAQSkZJRgABAQAAAQABAAD/2wCEAAkGBw8QEg8QDw8NDQ8PDw8PDQwMDQ8NDQ8PFBEWFhQRFBQYHDQgGBolGxQUIT0iJikuLi4uFx8zODMsNygyLysBCgoKDg0OGhAQFiskHCQsLCwsLzc3LC83LSwsLCwrLCwrLCwtNzMtLCwsLCwrLCw0LS80LCwsLCwsLCssLywyMP/AABEIAPUAzQMBIgACEQEDEQH/xAAcAAACAgMBAQAAAAAAAAAAAAAAAQIEAwUGBwj/xAA4EAACAQMDAgQEBAQGAwEAAAAAAQIDBBESITEFQRMiUWEGMnGBI0JisQeRwdEUUnKh4fBDU6Iz/8QAGQEBAAMBAQAAAAAAAAAAAAAAAAECAwQF/8QAKBEBAAICAgIBAwQDAQAAAAAAAAECAxEhMQQSMiJBgRNRcaFhkbEj/9oADAMBAAIRAxEAPwDxQMiBmiqOR5YkyQAmKTGKQCQDQMBAhpklEDJQp5a9z1z+H1moaduEm/qzzXolvqmm+I7nrfwfHCj7vU/p2O/BTWObOLzL6iIegeNhpfpf7FHq0lOj9Vh/dFf/ABP4jX6GYvG1UmvYzjHqYlzWz7jTxX4ys8Tc0u7UvqcnNHpPxXQUnNf5llfU87uKeG0T5ePU+37u7xr+1IVwJYItnG6EmyKJEcgSbFFjZHIEmxZGyLYE8gLAAIMgwwAiQkiTATYmAJACGwigwAkZaaIQRbs6eWi1K7nRLe9HoY0ru2mz0v4deMv0SSOA6LHL1enB3PSJ6YfU9iK6x6eT51m2o3Oa0/aAunXGYNe7RqbK4zVqP9LDpdxjUv1C2Pifw4bbirTfEcM6vWLf8jgeq0t9S7/ueidaWZS/UjhuoQzqj6cFPIp7Uet4c/S5+RAzzWDDg8iXcMgCQIAyAYBAGQYYBAGRiSBMAGGRpgGkGNsTJERpBklFkBYDAZHFkhqJfttl9SnSRdt1mSXubYY5RLp+lRxFe51VCpiKXsctYPdL0wb51Nn9D2KxuIh5HmczEJ9Pq+eb9hWFXEp/VlXp095kLap55fVmkx2pfH8o/wAQs9WlnDOP6usSz6nV30sxfscv1VZi/Ywy/DTq8P4tBcx3KziW6m5VPHvHL0UAG2GTMIMANMBMMBkAAEDDIEkhsIoCQESTIoBgGAQDEGBxQGansXenrfPoUS/abL6m+H5Inp0PS3ubapPZmo6Y9i/Wn5T2Mc8PMy19sifTp/MY6U/PL6kemy+YwqX4jLb6aeu7W/hsK8spnOXb5Rvqktjn794bMs08I8WNTMNJPZsr1UWrpbleR494509BiYMBYM0hAwQYAEDBA0A0GAQYAnHhkUZJrZe7yQYCYiQgEMaQMCLMkUQSJsQJQ5L1FlKki5b8m+JEuhsOEWbmWxVs+EZLmWzPVrP0uLW77ZumvZmCb87MvT3sV6z85aZ4haPlK7KWxpOpcm2UtjU9SMs3SMUas09fcroszKr5PLyduxGaImSSIGSRgRLAAIRJIAFgBpCAzVuceiS/r/UxslUeW36tkGSAYkNEAAARIaQpEiMeQM0C1bclZFq05N8fas9N9avYLiWxG34FXex6UdOascrdjwVrn5yzZcFW7+YvPRX5SzxZruocF6LKV9wzLJ0V+TSzMFRGep3MU0eZd1MaE0ESTM0oiGIgADEgBgMSAbQsA5ASAkRQ2AiSIokANjpkDLEQJouWa3KSL1mjfF2rbpuKPBGsx0uCNY9H7MI7XrPgq3nJatOCre8l5+KtflJxfBVu+5Yg9jBdmd+lojlpavJiZmrrdmFnmX7dEMLGhzIozSGA2RABiABiAAIjRDJNAMAYgGhsBANGREIE0TCEomwtEUIGxtVwdGHtWzZx4RCqTXYxzO/7Mq9tha8FW85LVrwVbzkvPxUr8kY8GK6MkTHccGdul/u09ytysW7kqHm5O20IyMZlZiZlKTEwQMJAESQAgIokBiRkiYkZEQBsIkWyUQJCE2NEjJEkRQyUMlM2dr2NbSNlaHThVt02CZCbBMhJnbvhlVsrZ7FW7Zmt3sV7plrT9KtY+ooMjW4FFim9mUmeFvu1dwU2XLgpyPPy9toJmOZMjIxSghsjkeQlFjTIyGmQCRJMhIaYEETIRGwETRBEgGTiQRNBCQ0IESM9I2Noa2BsLZnThVt0upkGxRZCDcninF1GsZ0/LHPGqXCOm14rG5lWsctjQlsVK9xFt4ecctJ4/mJ28mvM9XHkjlRTbwvf05I3NpKCzPyJY3cZNLKyuEY38rjUJrinfKUJJ8Yf0CTLdGxbSelVU02p08brbdPOe/HJidnviUnRe21btn67lY8us9tbePP2lp7jkqSL93bzTeMTSeG4/wBnwa+Zje9bdSiaTXuERMBGaEGA2QISJCQ2RAkJMEIgNCYxANAIYEomQhEk2EGNETNRoSk1GMZSlJ4jCMXKcn6JLdskEDYWVOc2oU4TqzfEKacnju36L37G/wCjfBFSWJ3L8GHenCUfEx+ufyw/3fbCOysukRpQnG1oxxFPK0yUZTjhvKacpySy98vZrBhfz6U4rzLavjWtzbiHI23w5pj4l3UjTh/64yxDjOJT/N9I7fq7GW/6jbUoYoytpOCxChF1PNlrOHCOlbZz5lnHOSh1nrterGrQq06MPxMTwpyqxdOb8upyxz6JcdiHwv8AD7u55lKMaNOUXVypynKOG2oxj2wt3lbcZZa1bTHvmt0RkiJ9cUflZsviauvJStbVyllKEaVeo3nd4jr3exYvbbrF5BRdHwqWnSqOYW2tLfeM5a2uOdtjsLS2pUIt0KdKnqVPalFQ15x8s0tTipYeXJ8LnDYXL1Kaqx1xUYxi1rm3CTak87+ZPG+O698c989e6Uj88r1x2ni15efy+C7uPz/4aD962rHu9Kexm6jVsqP4XheeNNx1RsaLy2pKMnKb1Nrbfvj1zjuo2bbjLM4rC0twlLyqUcNNvvq7vv3OS/iLjNomkq3hylVUlipDKjiL/NJN6t5ejx3zOLPbLeK2/ovjjHWZq420rRhJ61Pw2nlQb1J42kllJte5tq9s1BT8tSm3t5aqk4v1co4j24KPS6tOFejOtFSpRmvETgqi08Z0PaWM5x7HoPU3Tfnyq0KsYteHUc87PSuWnnyrEW379x5d/S0cHjbms8vPK9CnniMVus02sZX6W9vuzA7WGMuoqaaWnXGTb93pWUvt9MnW3djRoxnWuNpZbhb8wi2/zL80tl5eFjfjbj7ys6k298yeybzJ+7Yw3m/W9JyxFe9bVpfUxMvXNsqcY75nLLePlS2wl/coyOqJ25taITGJkgTCQkSAQgAhJgABCaZbtrGpU+WO3eT2iivbSxKP1S+mdsnQ9M6rWtpwqU5aZU5ZhLTGpGL9dEtiVbb+zf8Aw/8Aw0uaqjUrNW1J8SqxbrT9qdLl/V4X1O7tPhm2sIpQpuMpLDbxO6mu+upxGO3yRxnD25NX0P8AiLCbTuVoqNKMrqi3KL/1Qe8ef+DsYSo3NPVGUZx7VaL8SCbWnEofl442PK8ictp1fiP6/wBunFNYjdeZc9cpQxOo3htxhSp03Nxa1PPhYcstYz6JJ+pq7/4mp26mqVKdWvJJR8WlWtfDXq5ZUk0uEvV77naSsZRhJwan5XmSTnN84UnjV3ju/wDL9zmviy0pSpUZOKU09EdsTUUm5an33cX9/ct42Kk3iswrnzXrWZh5dVpSk5SlvKUnKT4zJvLf82eifw8lTdlXpy8so1nKpFLTrilGcJSa3bzFxX0awS6P0+zjSUqng+LJzy6rg5RSklHEZbYwpPjdtGD4gvKcoRpWzcU56pqjGVGGMPZtPzNvDzvx24O7P/7T+lWJ77/hz47/AKcfqTMddOhjYT0xqaNc4ShKcZxloxGS3c1t2y8Y4x3KvUriNGMlVnQs5KKUFUSpapNrOiM86sNNvKe2PMjh5W8pfM5PHGZSe2f+EW7L4Rq11KeI0YbPXWypTyttEfzZ9ePczv4cUjd78L08v3nVar3Uvi+hQaVKNO9qqU3KrT10reMX/wDnFa46pSjhbrvFPPZcNdzq3NWc9Mp1Kj1ONKM5cJLCW7wkkt8nbQ+BINLNy9WNUoKhtCCTeW877LjBsegfDStZOsq9WSnDTGlo8ONVNrecc7pNd++64IrlwYazNOZ/PK81yZJj26cx8JfDut1v8XaSlCUYql43iUZKall6cNPDTw39MPJ1HU1a9NpKpOMIVGn4FClDSm+6pL033m3v6+u2651WjYQzOKrXVSOaVqsprPE6j/JH25e/28m6ze1KtWVSs/Frz3w9oU49tl8sVnZd8++XjGO/kW978VafqVxR615spdXv6lxPXUxmWfDpR2jCP9vfv+1CTUPeT5f9F7GavNQzluUpcyfMn/Rexr5TzuztiI1qOmM77ntKU2+THIkQZZBCYxMJAyJIBAJgQGAhgSRs1dKXG3szVoeQhtFPfK2fqnhm26P1+tbSU4SnFr89KThL7riX+xzUK7XO/wC5Yp1UwiaxL2PoHx1Tq4VZeZf+W3eiqvedPv8AVY+rOy/Cu6ePLdU3ht05OFaOHlZit/vjvyfOEZ8PhrdNbNP1T7G/6R8U3Nu09XiJPZtuNVfSff77+5lOCkzuvEntaI1PMPYJfDFu2nTTm8LNGctEm9uPXvw32K8+jU4fNQory5lGW+l5e7ys9vX7dzX9D+P6FxiFZKUsb6sUrj7Pif8Audfb14V1inOFxHD/AAqnlrxTWMLv/JmeSMsfKZmPytSMUzxERP7OUu+h03Fqkoqe2lpSjBRTxJv+3Pv2L1eDm86lJ5xqhl5Sjhf/AFnbPfPODbz6fSb8rlSmtnGo0u2Ix1Yw0uMPBKNpGlJKjHxKzzhrDjSzvt2ct3vvjJna/tGpnbWuP1ncRprqFlGlpc4udRvNO3+Zwy3JSnts92kl29uafW+qxtM6XGtfSXEsSp2q7OSSw5Y4j2/ex1fqittVOi1O5lnxblb+E3zGHrL1keX9Y6m3KVOhLMsvxa/zKDfMYvvP9v22x+PE/Xfpjkyzv0x9/wDFbrV/OVSaUnWuJvVWrVPNob7yfd+kf6bGhuasaae7lKTbcpN65y7tmW7rxpR0pfRPdyfdt/1NJUqOTbby2bzPt/BWkUjX3E5t5b5I5EBKTyRY8kWQAGAgBEkRGgEIAIDAQASQyIEiQJiADPTrtc7/ALlqnWTNdkkmTobVSNv0v4iuaDWmbnFfkqNvH0lyjmYV2udyxTrJ9/sOYVmsT29c6J/EyMtMLpKXb8Z4a/01Vuvub/qHxPDw1C0jKmqizUrSknNr/LGS7e//AFeFxmWLSrPOiNScIT8soxk8YbwV9ab9phE++vWLOm6z1eVRyo0G1BeWrXjy33hT/uc7eXUKUdKS7qMNmn7v2/f9n1C8hTSilHjEYaXx9+32yzQVKjk25PLfLG5vO5XrSMcag6tRyeW8t/8AcGPINkS0hgIRAkJgIAAQEAGhDQCAQBJgIAGAAADEADHkiMkSyGSOQJQsU7hrnf8Aczq7SWU91jC75KGQyQMlSo5Nyk8t8sjkiBKTbEICAAAEAABAMBAADQhoBAAAAAAAAAAAAAAwAAAAJAAAAAAAAgAgAAAAAAAAAAAxAB//2Q=="/>
          <p:cNvSpPr>
            <a:spLocks noChangeAspect="1" noChangeArrowheads="1"/>
          </p:cNvSpPr>
          <p:nvPr/>
        </p:nvSpPr>
        <p:spPr bwMode="auto">
          <a:xfrm>
            <a:off x="155575" y="-1919288"/>
            <a:ext cx="3352800" cy="4010026"/>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 name="Content Placeholder 10"/>
          <p:cNvSpPr>
            <a:spLocks noGrp="1"/>
          </p:cNvSpPr>
          <p:nvPr>
            <p:ph sz="quarter" idx="1"/>
          </p:nvPr>
        </p:nvSpPr>
        <p:spPr>
          <a:xfrm>
            <a:off x="612648" y="1676400"/>
            <a:ext cx="4721352" cy="4419600"/>
          </a:xfrm>
        </p:spPr>
        <p:txBody>
          <a:bodyPr>
            <a:normAutofit lnSpcReduction="10000"/>
          </a:bodyPr>
          <a:lstStyle/>
          <a:p>
            <a:pPr>
              <a:buFont typeface="Wingdings"/>
              <a:buChar char="v"/>
            </a:pPr>
            <a:r>
              <a:rPr lang="en-US" sz="2400" b="1" smtClean="0">
                <a:cs typeface="Times New Roman" pitchFamily="18" charset="0"/>
              </a:rPr>
              <a:t>The life and sighificance  of the Holy prophet Muhammad pbhh.</a:t>
            </a:r>
          </a:p>
          <a:p>
            <a:pPr>
              <a:buFont typeface="Wingdings"/>
              <a:buChar char="v"/>
            </a:pPr>
            <a:r>
              <a:rPr lang="en-US" sz="2400" b="1" smtClean="0">
                <a:cs typeface="Times New Roman" pitchFamily="18" charset="0"/>
              </a:rPr>
              <a:t>Detail of family w shajra pak.</a:t>
            </a:r>
          </a:p>
          <a:p>
            <a:pPr>
              <a:buFont typeface="Wingdings"/>
              <a:buChar char="v"/>
            </a:pPr>
            <a:r>
              <a:rPr lang="en-US" sz="2400" b="1" smtClean="0">
                <a:cs typeface="Times New Roman" pitchFamily="18" charset="0"/>
              </a:rPr>
              <a:t>Makki zindgi important glimps</a:t>
            </a:r>
          </a:p>
          <a:p>
            <a:pPr>
              <a:buFont typeface="Wingdings"/>
              <a:buChar char="v"/>
            </a:pPr>
            <a:r>
              <a:rPr lang="en-US" sz="2400" b="1" smtClean="0">
                <a:cs typeface="Times New Roman" pitchFamily="18" charset="0"/>
              </a:rPr>
              <a:t>Madani zindgi important glimps</a:t>
            </a:r>
          </a:p>
          <a:p>
            <a:pPr>
              <a:buFont typeface="Wingdings"/>
              <a:buChar char="v"/>
            </a:pPr>
            <a:r>
              <a:rPr lang="en-US" sz="2400" b="1" smtClean="0">
                <a:cs typeface="Times New Roman" pitchFamily="18" charset="0"/>
              </a:rPr>
              <a:t>Khutba e hijatul wida and others</a:t>
            </a:r>
          </a:p>
          <a:p>
            <a:pPr>
              <a:buFont typeface="Wingdings"/>
              <a:buChar char="v"/>
            </a:pPr>
            <a:r>
              <a:rPr lang="en-US" sz="2400" b="1" smtClean="0">
                <a:cs typeface="Times New Roman" pitchFamily="18" charset="0"/>
              </a:rPr>
              <a:t>Death of prophet Muhammad pbuh.</a:t>
            </a:r>
          </a:p>
          <a:p>
            <a:pPr>
              <a:buFont typeface="Wingdings"/>
              <a:buChar char="v"/>
            </a:pPr>
            <a:endParaRPr lang="en-US" sz="2400" b="1" smtClean="0">
              <a:cs typeface="Times New Roman" pitchFamily="18" charset="0"/>
            </a:endParaRPr>
          </a:p>
          <a:p>
            <a:pPr marL="342900" indent="-342900">
              <a:lnSpc>
                <a:spcPct val="80000"/>
              </a:lnSpc>
              <a:spcBef>
                <a:spcPct val="20000"/>
              </a:spcBef>
              <a:buClr>
                <a:schemeClr val="hlink"/>
              </a:buClr>
              <a:buSzPct val="50000"/>
            </a:pPr>
            <a:endParaRPr lang="en-US" sz="2400" b="1" smtClean="0">
              <a:cs typeface="Times New Roman" pitchFamily="18" charset="0"/>
            </a:endParaRPr>
          </a:p>
          <a:p>
            <a:pPr marL="342900" indent="-342900">
              <a:lnSpc>
                <a:spcPct val="80000"/>
              </a:lnSpc>
              <a:spcBef>
                <a:spcPct val="20000"/>
              </a:spcBef>
              <a:buClr>
                <a:schemeClr val="hlink"/>
              </a:buClr>
              <a:buSzPct val="50000"/>
            </a:pPr>
            <a:endParaRPr lang="en-US" sz="2400" b="1" smtClean="0">
              <a:cs typeface="Times New Roman" pitchFamily="18" charset="0"/>
            </a:endParaRPr>
          </a:p>
          <a:p>
            <a:endParaRPr lang="en-US" sz="2400" b="1" smtClean="0">
              <a:cs typeface="Times New Roman" pitchFamily="18" charset="0"/>
            </a:endParaRPr>
          </a:p>
          <a:p>
            <a:endParaRPr lang="en-US" sz="2400"/>
          </a:p>
        </p:txBody>
      </p:sp>
      <p:pic>
        <p:nvPicPr>
          <p:cNvPr id="137222" name="Picture 6" descr="http://www.myheartmakkah.com/wp-content/uploads/2012/12/Muhammad-PBUH-Names-Wallpapers.jpg"/>
          <p:cNvPicPr>
            <a:picLocks noChangeAspect="1" noChangeArrowheads="1"/>
          </p:cNvPicPr>
          <p:nvPr/>
        </p:nvPicPr>
        <p:blipFill>
          <a:blip r:embed="rId2" cstate="print"/>
          <a:srcRect/>
          <a:stretch>
            <a:fillRect/>
          </a:stretch>
        </p:blipFill>
        <p:spPr bwMode="auto">
          <a:xfrm>
            <a:off x="5486400" y="1752600"/>
            <a:ext cx="3581400" cy="4343400"/>
          </a:xfrm>
          <a:prstGeom prst="rect">
            <a:avLst/>
          </a:prstGeom>
          <a:noFill/>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838200" y="1447800"/>
            <a:ext cx="6781800" cy="4724400"/>
          </a:xfrm>
          <a:prstGeom prst="rect">
            <a:avLst/>
          </a:prstGeom>
          <a:solidFill>
            <a:srgbClr val="EF960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anchor="b"/>
          <a:lstStyle/>
          <a:p>
            <a:pPr fontAlgn="auto">
              <a:spcBef>
                <a:spcPts val="0"/>
              </a:spcBef>
              <a:spcAft>
                <a:spcPts val="0"/>
              </a:spcAft>
              <a:defRPr/>
            </a:pPr>
            <a:endParaRPr lang="en-GB" dirty="0"/>
          </a:p>
        </p:txBody>
      </p:sp>
      <p:sp>
        <p:nvSpPr>
          <p:cNvPr id="11267" name="Title 3"/>
          <p:cNvSpPr>
            <a:spLocks noGrp="1"/>
          </p:cNvSpPr>
          <p:nvPr>
            <p:ph type="title"/>
          </p:nvPr>
        </p:nvSpPr>
        <p:spPr>
          <a:xfrm>
            <a:off x="1447800" y="457200"/>
            <a:ext cx="5078413" cy="762000"/>
          </a:xfrm>
        </p:spPr>
        <p:txBody>
          <a:bodyPr>
            <a:normAutofit fontScale="90000"/>
          </a:bodyPr>
          <a:lstStyle/>
          <a:p>
            <a:r>
              <a:rPr lang="en-GB" dirty="0" smtClean="0"/>
              <a:t> </a:t>
            </a:r>
            <a:r>
              <a:rPr lang="en-GB" b="1" dirty="0" smtClean="0"/>
              <a:t>MUHAMMAD(</a:t>
            </a:r>
            <a:r>
              <a:rPr lang="en-GB" b="1" dirty="0" err="1" smtClean="0"/>
              <a:t>pbuh</a:t>
            </a:r>
            <a:r>
              <a:rPr lang="en-GB" b="1" dirty="0" smtClean="0"/>
              <a:t>) (</a:t>
            </a:r>
            <a:r>
              <a:rPr lang="en-GB" b="1" dirty="0" err="1" smtClean="0"/>
              <a:t>pbuh</a:t>
            </a:r>
            <a:r>
              <a:rPr lang="en-GB" b="1" dirty="0" smtClean="0"/>
              <a:t>) </a:t>
            </a:r>
          </a:p>
        </p:txBody>
      </p:sp>
      <p:sp>
        <p:nvSpPr>
          <p:cNvPr id="8" name="Rectangle 7"/>
          <p:cNvSpPr/>
          <p:nvPr/>
        </p:nvSpPr>
        <p:spPr>
          <a:xfrm>
            <a:off x="838200" y="1447800"/>
            <a:ext cx="6858000" cy="4724400"/>
          </a:xfrm>
          <a:prstGeom prst="rect">
            <a:avLst/>
          </a:prstGeom>
          <a:ln/>
        </p:spPr>
        <p:style>
          <a:lnRef idx="2">
            <a:schemeClr val="accent2"/>
          </a:lnRef>
          <a:fillRef idx="1">
            <a:schemeClr val="lt1"/>
          </a:fillRef>
          <a:effectRef idx="0">
            <a:schemeClr val="accent2"/>
          </a:effectRef>
          <a:fontRef idx="minor">
            <a:schemeClr val="dk1"/>
          </a:fontRef>
        </p:style>
        <p:txBody>
          <a:bodyPr lIns="108000" tIns="36000" anchor="b"/>
          <a:lstStyle/>
          <a:p>
            <a:pPr fontAlgn="auto">
              <a:spcBef>
                <a:spcPts val="0"/>
              </a:spcBef>
              <a:spcAft>
                <a:spcPts val="0"/>
              </a:spcAft>
              <a:buFont typeface="Arial" pitchFamily="34" charset="0"/>
              <a:buChar char="•"/>
              <a:defRPr/>
            </a:pPr>
            <a:r>
              <a:rPr lang="en-US" sz="2800" dirty="0"/>
              <a:t> The excellent model for humanity, the chosen one.</a:t>
            </a:r>
          </a:p>
          <a:p>
            <a:pPr fontAlgn="auto">
              <a:spcBef>
                <a:spcPts val="0"/>
              </a:spcBef>
              <a:spcAft>
                <a:spcPts val="0"/>
              </a:spcAft>
              <a:buFont typeface="Arial" pitchFamily="34" charset="0"/>
              <a:buChar char="•"/>
              <a:defRPr/>
            </a:pPr>
            <a:r>
              <a:rPr lang="en-US" sz="2800" dirty="0"/>
              <a:t> The  light</a:t>
            </a:r>
          </a:p>
          <a:p>
            <a:pPr fontAlgn="auto">
              <a:spcBef>
                <a:spcPts val="0"/>
              </a:spcBef>
              <a:spcAft>
                <a:spcPts val="0"/>
              </a:spcAft>
              <a:buFont typeface="Arial" pitchFamily="34" charset="0"/>
              <a:buChar char="•"/>
              <a:defRPr/>
            </a:pPr>
            <a:r>
              <a:rPr lang="en-US" sz="2800" dirty="0"/>
              <a:t> The praised one</a:t>
            </a:r>
          </a:p>
          <a:p>
            <a:pPr fontAlgn="auto">
              <a:spcBef>
                <a:spcPts val="0"/>
              </a:spcBef>
              <a:spcAft>
                <a:spcPts val="0"/>
              </a:spcAft>
              <a:buFont typeface="Arial" pitchFamily="34" charset="0"/>
              <a:buChar char="•"/>
              <a:defRPr/>
            </a:pPr>
            <a:r>
              <a:rPr lang="en-US" sz="2800" dirty="0"/>
              <a:t> The best creation of almighty </a:t>
            </a:r>
          </a:p>
          <a:p>
            <a:pPr fontAlgn="auto">
              <a:spcBef>
                <a:spcPts val="0"/>
              </a:spcBef>
              <a:spcAft>
                <a:spcPts val="0"/>
              </a:spcAft>
              <a:buFont typeface="Arial" pitchFamily="34" charset="0"/>
              <a:buChar char="•"/>
              <a:defRPr/>
            </a:pPr>
            <a:r>
              <a:rPr lang="en-US" sz="2800" dirty="0"/>
              <a:t> The perfect man</a:t>
            </a:r>
          </a:p>
          <a:p>
            <a:pPr fontAlgn="auto">
              <a:spcBef>
                <a:spcPts val="0"/>
              </a:spcBef>
              <a:spcAft>
                <a:spcPts val="0"/>
              </a:spcAft>
              <a:buFont typeface="Arial" pitchFamily="34" charset="0"/>
              <a:buChar char="•"/>
              <a:defRPr/>
            </a:pPr>
            <a:r>
              <a:rPr lang="en-US" sz="2800" dirty="0"/>
              <a:t> The founder of Islam</a:t>
            </a:r>
          </a:p>
          <a:p>
            <a:pPr fontAlgn="auto">
              <a:spcBef>
                <a:spcPts val="0"/>
              </a:spcBef>
              <a:spcAft>
                <a:spcPts val="0"/>
              </a:spcAft>
              <a:buFont typeface="Arial" pitchFamily="34" charset="0"/>
              <a:buChar char="•"/>
              <a:defRPr/>
            </a:pPr>
            <a:r>
              <a:rPr lang="en-US" sz="2800" dirty="0"/>
              <a:t> The messenger and the last prophet</a:t>
            </a:r>
          </a:p>
          <a:p>
            <a:pPr fontAlgn="auto">
              <a:spcBef>
                <a:spcPts val="0"/>
              </a:spcBef>
              <a:spcAft>
                <a:spcPts val="0"/>
              </a:spcAft>
              <a:buFont typeface="Arial" pitchFamily="34" charset="0"/>
              <a:buChar char="•"/>
              <a:defRPr/>
            </a:pPr>
            <a:r>
              <a:rPr lang="en-US" sz="2800" dirty="0"/>
              <a:t> Mercy from God to all human of the world.</a:t>
            </a:r>
          </a:p>
          <a:p>
            <a:pPr fontAlgn="auto">
              <a:spcBef>
                <a:spcPts val="0"/>
              </a:spcBef>
              <a:spcAft>
                <a:spcPts val="0"/>
              </a:spcAft>
              <a:buFont typeface="Arial" pitchFamily="34" charset="0"/>
              <a:buChar char="•"/>
              <a:defRPr/>
            </a:pPr>
            <a:endParaRPr lang="en-US" sz="2800" dirty="0"/>
          </a:p>
        </p:txBody>
      </p:sp>
      <p:sp>
        <p:nvSpPr>
          <p:cNvPr id="30" name="Rectangle 29"/>
          <p:cNvSpPr/>
          <p:nvPr/>
        </p:nvSpPr>
        <p:spPr>
          <a:xfrm>
            <a:off x="0" y="260350"/>
            <a:ext cx="185738" cy="792163"/>
          </a:xfrm>
          <a:prstGeom prst="rect">
            <a:avLst/>
          </a:prstGeom>
          <a:solidFill>
            <a:srgbClr val="8CBE2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6000" anchor="b"/>
          <a:lstStyle/>
          <a:p>
            <a:pPr fontAlgn="auto">
              <a:spcBef>
                <a:spcPts val="0"/>
              </a:spcBef>
              <a:spcAft>
                <a:spcPts val="0"/>
              </a:spcAft>
              <a:defRPr/>
            </a:pPr>
            <a:endParaRPr lang="en-GB" dirty="0"/>
          </a:p>
        </p:txBody>
      </p:sp>
      <p:pic>
        <p:nvPicPr>
          <p:cNvPr id="6" name="Picture 2" descr="http://storage16.tunefiles.com/files/thumbs/2014/05/09/1399627011bf65f-big-1.jpg"/>
          <p:cNvPicPr>
            <a:picLocks noChangeAspect="1" noChangeArrowheads="1"/>
          </p:cNvPicPr>
          <p:nvPr/>
        </p:nvPicPr>
        <p:blipFill>
          <a:blip r:embed="rId3" cstate="print">
            <a:duotone>
              <a:prstClr val="black"/>
              <a:srgbClr val="D9C3A5">
                <a:tint val="50000"/>
                <a:satMod val="180000"/>
              </a:srgbClr>
            </a:duotone>
          </a:blip>
          <a:srcRect l="19925" t="11111" r="20301" b="44444"/>
          <a:stretch>
            <a:fillRect/>
          </a:stretch>
        </p:blipFill>
        <p:spPr bwMode="auto">
          <a:xfrm>
            <a:off x="6172200" y="0"/>
            <a:ext cx="2971800" cy="914400"/>
          </a:xfrm>
          <a:prstGeom prst="rect">
            <a:avLst/>
          </a:prstGeom>
          <a:noFill/>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388" y="333375"/>
            <a:ext cx="8229600" cy="647700"/>
          </a:xfrm>
        </p:spPr>
        <p:txBody>
          <a:bodyPr>
            <a:normAutofit fontScale="90000"/>
          </a:bodyPr>
          <a:lstStyle/>
          <a:p>
            <a:pPr fontAlgn="auto">
              <a:spcAft>
                <a:spcPts val="0"/>
              </a:spcAft>
              <a:defRPr/>
            </a:pPr>
            <a:r>
              <a:rPr lang="en-US" sz="3600" b="1" dirty="0" smtClean="0"/>
              <a:t>MUHAMMAD(</a:t>
            </a:r>
            <a:r>
              <a:rPr lang="en-US" sz="3600" b="1" dirty="0" err="1" smtClean="0"/>
              <a:t>pbuh</a:t>
            </a:r>
            <a:r>
              <a:rPr lang="en-US" sz="3600" b="1" dirty="0" smtClean="0"/>
              <a:t>)  ’S guidance </a:t>
            </a:r>
            <a:r>
              <a:rPr lang="en-US" sz="3600" dirty="0" smtClean="0"/>
              <a:t>covers all walks of life </a:t>
            </a:r>
            <a:endParaRPr lang="en-US" sz="3600" dirty="0"/>
          </a:p>
        </p:txBody>
      </p:sp>
      <p:pic>
        <p:nvPicPr>
          <p:cNvPr id="22531" name="Picture 3" descr="C:\Users\user\Desktop\download (10)"/>
          <p:cNvPicPr>
            <a:picLocks noChangeAspect="1" noChangeArrowheads="1"/>
          </p:cNvPicPr>
          <p:nvPr/>
        </p:nvPicPr>
        <p:blipFill>
          <a:blip r:embed="rId3" cstate="print"/>
          <a:srcRect/>
          <a:stretch>
            <a:fillRect/>
          </a:stretch>
        </p:blipFill>
        <p:spPr bwMode="auto">
          <a:xfrm>
            <a:off x="3733800" y="2514600"/>
            <a:ext cx="2014538" cy="2481263"/>
          </a:xfrm>
          <a:prstGeom prst="rect">
            <a:avLst/>
          </a:prstGeom>
          <a:noFill/>
          <a:ln w="9525">
            <a:noFill/>
            <a:miter lim="800000"/>
            <a:headEnd/>
            <a:tailEnd/>
          </a:ln>
        </p:spPr>
      </p:pic>
      <p:sp>
        <p:nvSpPr>
          <p:cNvPr id="9" name="Oval 8"/>
          <p:cNvSpPr/>
          <p:nvPr/>
        </p:nvSpPr>
        <p:spPr>
          <a:xfrm>
            <a:off x="3810000" y="1371600"/>
            <a:ext cx="1524000" cy="838200"/>
          </a:xfrm>
          <a:prstGeom prst="ellipse">
            <a:avLst/>
          </a:prstGeom>
          <a:ln/>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sp>
        <p:nvSpPr>
          <p:cNvPr id="11" name="Oval 10"/>
          <p:cNvSpPr/>
          <p:nvPr/>
        </p:nvSpPr>
        <p:spPr>
          <a:xfrm>
            <a:off x="3886200" y="5334000"/>
            <a:ext cx="1524000" cy="838200"/>
          </a:xfrm>
          <a:prstGeom prst="ellipse">
            <a:avLst/>
          </a:prstGeom>
          <a:ln/>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endParaRPr lang="en-US"/>
          </a:p>
        </p:txBody>
      </p:sp>
      <p:sp>
        <p:nvSpPr>
          <p:cNvPr id="12" name="Oval 11"/>
          <p:cNvSpPr/>
          <p:nvPr/>
        </p:nvSpPr>
        <p:spPr>
          <a:xfrm>
            <a:off x="6019800" y="3429000"/>
            <a:ext cx="1524000" cy="838200"/>
          </a:xfrm>
          <a:prstGeom prst="ellipse">
            <a:avLst/>
          </a:prstGeom>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en-US"/>
          </a:p>
        </p:txBody>
      </p:sp>
      <p:sp>
        <p:nvSpPr>
          <p:cNvPr id="13" name="Oval 12"/>
          <p:cNvSpPr/>
          <p:nvPr/>
        </p:nvSpPr>
        <p:spPr>
          <a:xfrm>
            <a:off x="5943600" y="2133600"/>
            <a:ext cx="1524000" cy="838200"/>
          </a:xfrm>
          <a:prstGeom prst="ellipse">
            <a:avLst/>
          </a:prstGeom>
          <a:ln/>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14" name="Oval 13"/>
          <p:cNvSpPr/>
          <p:nvPr/>
        </p:nvSpPr>
        <p:spPr>
          <a:xfrm>
            <a:off x="1905000" y="4724400"/>
            <a:ext cx="1524000" cy="838200"/>
          </a:xfrm>
          <a:prstGeom prst="ellipse">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en-US"/>
          </a:p>
        </p:txBody>
      </p:sp>
      <p:sp>
        <p:nvSpPr>
          <p:cNvPr id="15" name="Oval 14"/>
          <p:cNvSpPr/>
          <p:nvPr/>
        </p:nvSpPr>
        <p:spPr>
          <a:xfrm>
            <a:off x="1905000" y="3429000"/>
            <a:ext cx="1524000" cy="838200"/>
          </a:xfrm>
          <a:prstGeom prst="ellipse">
            <a:avLst/>
          </a:prstGeom>
          <a:ln/>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endParaRPr lang="en-US"/>
          </a:p>
        </p:txBody>
      </p:sp>
      <p:sp>
        <p:nvSpPr>
          <p:cNvPr id="16" name="Oval 15"/>
          <p:cNvSpPr/>
          <p:nvPr/>
        </p:nvSpPr>
        <p:spPr>
          <a:xfrm>
            <a:off x="6019800" y="4648200"/>
            <a:ext cx="1524000" cy="914400"/>
          </a:xfrm>
          <a:prstGeom prst="ellipse">
            <a:avLst/>
          </a:prstGeom>
          <a:ln/>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endParaRPr lang="en-US"/>
          </a:p>
        </p:txBody>
      </p:sp>
      <p:sp>
        <p:nvSpPr>
          <p:cNvPr id="17" name="Oval 16"/>
          <p:cNvSpPr/>
          <p:nvPr/>
        </p:nvSpPr>
        <p:spPr>
          <a:xfrm>
            <a:off x="1828800" y="2133600"/>
            <a:ext cx="1524000" cy="8382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554" name="TextBox 17"/>
          <p:cNvSpPr txBox="1">
            <a:spLocks noChangeArrowheads="1"/>
          </p:cNvSpPr>
          <p:nvPr/>
        </p:nvSpPr>
        <p:spPr bwMode="auto">
          <a:xfrm>
            <a:off x="3962400" y="1600200"/>
            <a:ext cx="1371600" cy="369888"/>
          </a:xfrm>
          <a:prstGeom prst="rect">
            <a:avLst/>
          </a:prstGeom>
          <a:noFill/>
          <a:ln w="9525">
            <a:noFill/>
            <a:miter lim="800000"/>
            <a:headEnd/>
            <a:tailEnd/>
          </a:ln>
        </p:spPr>
        <p:txBody>
          <a:bodyPr>
            <a:spAutoFit/>
          </a:bodyPr>
          <a:lstStyle/>
          <a:p>
            <a:r>
              <a:rPr lang="en-US" b="1"/>
              <a:t>Social Life</a:t>
            </a:r>
          </a:p>
        </p:txBody>
      </p:sp>
      <p:sp>
        <p:nvSpPr>
          <p:cNvPr id="22555" name="TextBox 18"/>
          <p:cNvSpPr txBox="1">
            <a:spLocks noChangeArrowheads="1"/>
          </p:cNvSpPr>
          <p:nvPr/>
        </p:nvSpPr>
        <p:spPr bwMode="auto">
          <a:xfrm>
            <a:off x="6096000" y="2173288"/>
            <a:ext cx="1371600" cy="646112"/>
          </a:xfrm>
          <a:prstGeom prst="rect">
            <a:avLst/>
          </a:prstGeom>
          <a:noFill/>
          <a:ln w="9525">
            <a:noFill/>
            <a:miter lim="800000"/>
            <a:headEnd/>
            <a:tailEnd/>
          </a:ln>
        </p:spPr>
        <p:txBody>
          <a:bodyPr>
            <a:spAutoFit/>
          </a:bodyPr>
          <a:lstStyle/>
          <a:p>
            <a:r>
              <a:rPr lang="en-US" b="1">
                <a:solidFill>
                  <a:srgbClr val="00B050"/>
                </a:solidFill>
              </a:rPr>
              <a:t>Commerce Economy</a:t>
            </a:r>
          </a:p>
        </p:txBody>
      </p:sp>
      <p:sp>
        <p:nvSpPr>
          <p:cNvPr id="22556" name="TextBox 19"/>
          <p:cNvSpPr txBox="1">
            <a:spLocks noChangeArrowheads="1"/>
          </p:cNvSpPr>
          <p:nvPr/>
        </p:nvSpPr>
        <p:spPr bwMode="auto">
          <a:xfrm>
            <a:off x="1828800" y="2209800"/>
            <a:ext cx="1524000" cy="646113"/>
          </a:xfrm>
          <a:prstGeom prst="rect">
            <a:avLst/>
          </a:prstGeom>
          <a:noFill/>
          <a:ln w="9525">
            <a:noFill/>
            <a:miter lim="800000"/>
            <a:headEnd/>
            <a:tailEnd/>
          </a:ln>
        </p:spPr>
        <p:txBody>
          <a:bodyPr>
            <a:spAutoFit/>
          </a:bodyPr>
          <a:lstStyle/>
          <a:p>
            <a:pPr algn="ctr"/>
            <a:r>
              <a:rPr lang="en-US" b="1"/>
              <a:t>Politics &amp; Governance</a:t>
            </a:r>
          </a:p>
        </p:txBody>
      </p:sp>
      <p:sp>
        <p:nvSpPr>
          <p:cNvPr id="22557" name="TextBox 21"/>
          <p:cNvSpPr txBox="1">
            <a:spLocks noChangeArrowheads="1"/>
          </p:cNvSpPr>
          <p:nvPr/>
        </p:nvSpPr>
        <p:spPr bwMode="auto">
          <a:xfrm>
            <a:off x="1981200" y="4800600"/>
            <a:ext cx="1371600" cy="646113"/>
          </a:xfrm>
          <a:prstGeom prst="rect">
            <a:avLst/>
          </a:prstGeom>
          <a:noFill/>
          <a:ln w="9525">
            <a:noFill/>
            <a:miter lim="800000"/>
            <a:headEnd/>
            <a:tailEnd/>
          </a:ln>
        </p:spPr>
        <p:txBody>
          <a:bodyPr>
            <a:spAutoFit/>
          </a:bodyPr>
          <a:lstStyle/>
          <a:p>
            <a:pPr algn="ctr"/>
            <a:r>
              <a:rPr lang="en-US" b="1"/>
              <a:t>Ethics &amp; Etiquettes </a:t>
            </a:r>
          </a:p>
        </p:txBody>
      </p:sp>
      <p:sp>
        <p:nvSpPr>
          <p:cNvPr id="22558" name="TextBox 22"/>
          <p:cNvSpPr txBox="1">
            <a:spLocks noChangeArrowheads="1"/>
          </p:cNvSpPr>
          <p:nvPr/>
        </p:nvSpPr>
        <p:spPr bwMode="auto">
          <a:xfrm>
            <a:off x="2057400" y="3657600"/>
            <a:ext cx="1219200" cy="369888"/>
          </a:xfrm>
          <a:prstGeom prst="rect">
            <a:avLst/>
          </a:prstGeom>
          <a:noFill/>
          <a:ln w="9525">
            <a:noFill/>
            <a:miter lim="800000"/>
            <a:headEnd/>
            <a:tailEnd/>
          </a:ln>
        </p:spPr>
        <p:txBody>
          <a:bodyPr>
            <a:spAutoFit/>
          </a:bodyPr>
          <a:lstStyle/>
          <a:p>
            <a:pPr algn="ctr"/>
            <a:r>
              <a:rPr lang="en-US" b="1"/>
              <a:t>Hygiene</a:t>
            </a:r>
          </a:p>
        </p:txBody>
      </p:sp>
      <p:sp>
        <p:nvSpPr>
          <p:cNvPr id="22559" name="TextBox 24"/>
          <p:cNvSpPr txBox="1">
            <a:spLocks noChangeArrowheads="1"/>
          </p:cNvSpPr>
          <p:nvPr/>
        </p:nvSpPr>
        <p:spPr bwMode="auto">
          <a:xfrm>
            <a:off x="4114800" y="5257800"/>
            <a:ext cx="1371600" cy="646113"/>
          </a:xfrm>
          <a:prstGeom prst="rect">
            <a:avLst/>
          </a:prstGeom>
          <a:noFill/>
          <a:ln w="9525">
            <a:noFill/>
            <a:miter lim="800000"/>
            <a:headEnd/>
            <a:tailEnd/>
          </a:ln>
        </p:spPr>
        <p:txBody>
          <a:bodyPr>
            <a:spAutoFit/>
          </a:bodyPr>
          <a:lstStyle/>
          <a:p>
            <a:r>
              <a:rPr lang="en-US" b="1"/>
              <a:t>Knowledge &amp; learning</a:t>
            </a:r>
          </a:p>
        </p:txBody>
      </p:sp>
      <p:sp>
        <p:nvSpPr>
          <p:cNvPr id="22560" name="TextBox 25"/>
          <p:cNvSpPr txBox="1">
            <a:spLocks noChangeArrowheads="1"/>
          </p:cNvSpPr>
          <p:nvPr/>
        </p:nvSpPr>
        <p:spPr bwMode="auto">
          <a:xfrm>
            <a:off x="6400800" y="3505200"/>
            <a:ext cx="1371600" cy="646113"/>
          </a:xfrm>
          <a:prstGeom prst="rect">
            <a:avLst/>
          </a:prstGeom>
          <a:noFill/>
          <a:ln w="9525">
            <a:noFill/>
            <a:miter lim="800000"/>
            <a:headEnd/>
            <a:tailEnd/>
          </a:ln>
        </p:spPr>
        <p:txBody>
          <a:bodyPr>
            <a:spAutoFit/>
          </a:bodyPr>
          <a:lstStyle/>
          <a:p>
            <a:r>
              <a:rPr lang="en-US" b="1"/>
              <a:t>Law &amp; Justice</a:t>
            </a:r>
          </a:p>
        </p:txBody>
      </p:sp>
      <p:sp>
        <p:nvSpPr>
          <p:cNvPr id="22561" name="TextBox 26"/>
          <p:cNvSpPr txBox="1">
            <a:spLocks noChangeArrowheads="1"/>
          </p:cNvSpPr>
          <p:nvPr/>
        </p:nvSpPr>
        <p:spPr bwMode="auto">
          <a:xfrm>
            <a:off x="6248400" y="4648200"/>
            <a:ext cx="1600200" cy="923925"/>
          </a:xfrm>
          <a:prstGeom prst="rect">
            <a:avLst/>
          </a:prstGeom>
          <a:noFill/>
          <a:ln w="9525">
            <a:noFill/>
            <a:miter lim="800000"/>
            <a:headEnd/>
            <a:tailEnd/>
          </a:ln>
        </p:spPr>
        <p:txBody>
          <a:bodyPr>
            <a:spAutoFit/>
          </a:bodyPr>
          <a:lstStyle/>
          <a:p>
            <a:r>
              <a:rPr lang="en-US" b="1"/>
              <a:t>Human Rights     &amp; Relations</a:t>
            </a:r>
          </a:p>
        </p:txBody>
      </p:sp>
      <p:pic>
        <p:nvPicPr>
          <p:cNvPr id="20" name="Picture 2" descr="http://storage16.tunefiles.com/files/thumbs/2014/05/09/1399627011bf65f-big-1.jpg"/>
          <p:cNvPicPr>
            <a:picLocks noChangeAspect="1" noChangeArrowheads="1"/>
          </p:cNvPicPr>
          <p:nvPr/>
        </p:nvPicPr>
        <p:blipFill>
          <a:blip r:embed="rId4" cstate="print">
            <a:duotone>
              <a:prstClr val="black"/>
              <a:srgbClr val="D9C3A5">
                <a:tint val="50000"/>
                <a:satMod val="180000"/>
              </a:srgbClr>
            </a:duotone>
          </a:blip>
          <a:srcRect l="19925" t="11111" r="20301" b="44444"/>
          <a:stretch>
            <a:fillRect/>
          </a:stretch>
        </p:blipFill>
        <p:spPr bwMode="auto">
          <a:xfrm>
            <a:off x="5715000" y="533400"/>
            <a:ext cx="2971800" cy="914400"/>
          </a:xfrm>
          <a:prstGeom prst="rect">
            <a:avLst/>
          </a:prstGeom>
          <a:noFill/>
        </p:spPr>
      </p:pic>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543</TotalTime>
  <Words>2151</Words>
  <Application>Microsoft Office PowerPoint</Application>
  <PresentationFormat>On-screen Show (4:3)</PresentationFormat>
  <Paragraphs>284</Paragraphs>
  <Slides>52</Slides>
  <Notes>22</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52</vt:i4>
      </vt:variant>
    </vt:vector>
  </HeadingPairs>
  <TitlesOfParts>
    <vt:vector size="69" baseType="lpstr">
      <vt:lpstr>宋体</vt:lpstr>
      <vt:lpstr>Arial</vt:lpstr>
      <vt:lpstr>Arial Rounded MT Bold</vt:lpstr>
      <vt:lpstr>Calibri</vt:lpstr>
      <vt:lpstr>Constantia</vt:lpstr>
      <vt:lpstr>Copperplate Gothic Bold</vt:lpstr>
      <vt:lpstr>隶书</vt:lpstr>
      <vt:lpstr>Majalla UI</vt:lpstr>
      <vt:lpstr>Monotype Sorts</vt:lpstr>
      <vt:lpstr>Rockwell</vt:lpstr>
      <vt:lpstr>Segoe UI Light</vt:lpstr>
      <vt:lpstr>Segoe WP</vt:lpstr>
      <vt:lpstr>Tahoma</vt:lpstr>
      <vt:lpstr>Times New Roman</vt:lpstr>
      <vt:lpstr>Wingdings</vt:lpstr>
      <vt:lpstr>Wingdings 2</vt:lpstr>
      <vt:lpstr>Flow</vt:lpstr>
      <vt:lpstr>PowerPoint Presentation</vt:lpstr>
      <vt:lpstr>Islamic Studies </vt:lpstr>
      <vt:lpstr>Lectuere</vt:lpstr>
      <vt:lpstr>The life and significance of Holy prophet Muhammad pbuh.</vt:lpstr>
      <vt:lpstr>PowerPoint Presentation</vt:lpstr>
      <vt:lpstr>PowerPoint Presentation</vt:lpstr>
      <vt:lpstr>Main out Lines</vt:lpstr>
      <vt:lpstr> MUHAMMAD(pbuh) (pbuh) </vt:lpstr>
      <vt:lpstr>MUHAMMAD(pbuh)  ’S guidance covers all walks of life </vt:lpstr>
      <vt:lpstr>ENCYCLOPAEDIA BRITANNICA</vt:lpstr>
      <vt:lpstr>ENCYCLOPAEDIA BRITANNICA</vt:lpstr>
      <vt:lpstr>PowerPoint Presentation</vt:lpstr>
      <vt:lpstr>PowerPoint Presentation</vt:lpstr>
      <vt:lpstr>Seerah of Prophet Mohammad(SAW)</vt:lpstr>
      <vt:lpstr>Family, Clan, and History </vt:lpstr>
      <vt:lpstr>Birth </vt:lpstr>
      <vt:lpstr>Birth </vt:lpstr>
      <vt:lpstr>Family tree</vt:lpstr>
      <vt:lpstr>PowerPoint Presentation</vt:lpstr>
      <vt:lpstr>PowerPoint Presentation</vt:lpstr>
      <vt:lpstr>PowerPoint Presentation</vt:lpstr>
      <vt:lpstr>Arabia before and after MUHAMMAD(pbuh) </vt:lpstr>
      <vt:lpstr>MUHAMMAD(pbuh) – Youth and Marriage</vt:lpstr>
      <vt:lpstr>MUHAMMAD(pbuh)  - Divine Revelations</vt:lpstr>
      <vt:lpstr>PowerPoint Presentation</vt:lpstr>
      <vt:lpstr>Life Before &amp; After Revelation </vt:lpstr>
      <vt:lpstr>Life in Makkah</vt:lpstr>
      <vt:lpstr>PowerPoint Presentation</vt:lpstr>
      <vt:lpstr>PowerPoint Presentation</vt:lpstr>
      <vt:lpstr>MUHAMMAD(pbuh)  -  Spread of Islam</vt:lpstr>
      <vt:lpstr>Migration To Madina &amp; Life In Madina</vt:lpstr>
      <vt:lpstr>Seerah of Prophet Mohammad(SAW)</vt:lpstr>
      <vt:lpstr>Migration To Madina &amp; Life In Madina</vt:lpstr>
      <vt:lpstr>Challenges before the Islamic Movement in Madina.</vt:lpstr>
      <vt:lpstr>Hudabeya Treaty- 6 Hijra</vt:lpstr>
      <vt:lpstr>Hudabeya Treaty</vt:lpstr>
      <vt:lpstr>Hudabeya Treaty Terms</vt:lpstr>
      <vt:lpstr>Hudabeya</vt:lpstr>
      <vt:lpstr>Letters to Kings and  Emperors 6-7 Hijra</vt:lpstr>
      <vt:lpstr> Strengthening of Islamic State and Society</vt:lpstr>
      <vt:lpstr>Victory of Mecca</vt:lpstr>
      <vt:lpstr>Steps taken after Tabuk. </vt:lpstr>
      <vt:lpstr>Last Haj 10 Hijra Khutbah</vt:lpstr>
      <vt:lpstr>Khutbah Last Haj</vt:lpstr>
      <vt:lpstr>Last Sermon At Hajj</vt:lpstr>
      <vt:lpstr>Death of the Prophet</vt:lpstr>
      <vt:lpstr>PowerPoint Presentation</vt:lpstr>
      <vt:lpstr>PowerPoint Presentation</vt:lpstr>
      <vt:lpstr>PowerPoint Presentation</vt:lpstr>
      <vt:lpstr>Summary </vt:lpstr>
      <vt:lpstr>Ap k karne k kam? short Activitiy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Hafiz Imran</dc:creator>
  <cp:lastModifiedBy>mohsin</cp:lastModifiedBy>
  <cp:revision>45</cp:revision>
  <dcterms:created xsi:type="dcterms:W3CDTF">2014-05-25T15:49:09Z</dcterms:created>
  <dcterms:modified xsi:type="dcterms:W3CDTF">2020-03-23T07:19:23Z</dcterms:modified>
</cp:coreProperties>
</file>